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4" r:id="rId3"/>
    <p:sldMasterId id="2147483676" r:id="rId4"/>
  </p:sldMasterIdLst>
  <p:notesMasterIdLst>
    <p:notesMasterId r:id="rId21"/>
  </p:notesMasterIdLst>
  <p:sldIdLst>
    <p:sldId id="256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8" r:id="rId14"/>
    <p:sldId id="279" r:id="rId15"/>
    <p:sldId id="270" r:id="rId16"/>
    <p:sldId id="272" r:id="rId17"/>
    <p:sldId id="274" r:id="rId18"/>
    <p:sldId id="275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120622634887695"/>
          <c:y val="9.0156756341457367E-2"/>
          <c:w val="0.41854047775268555"/>
          <c:h val="0.829227924346923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 smtId="4294967295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г.</c:v>
                </c:pt>
                <c:pt idx="1">
                  <c:v>2024 г.</c:v>
                </c:pt>
                <c:pt idx="2">
                  <c:v>2025 г.</c:v>
                </c:pt>
              </c:strCache>
            </c:strRef>
          </c:cat>
          <c:val>
            <c:numRef>
              <c:f>Лист1!$B$2:$B$4</c:f>
              <c:numCache>
                <c:formatCode>#\ ##0\ [$₽-419]</c:formatCode>
                <c:ptCount val="3"/>
                <c:pt idx="0">
                  <c:v>50228</c:v>
                </c:pt>
                <c:pt idx="1">
                  <c:v>60865</c:v>
                </c:pt>
                <c:pt idx="2">
                  <c:v>66117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272000"/>
        <c:axId val="186277888"/>
      </c:barChart>
      <c:catAx>
        <c:axId val="186272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just">
              <a:defRPr sz="700" b="1" i="0" u="none" strike="noStrike" kern="1200" baseline="0" smtId="4294967295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6277888"/>
        <c:crosses val="autoZero"/>
        <c:auto val="0"/>
        <c:lblAlgn val="ctr"/>
        <c:lblOffset val="100"/>
        <c:noMultiLvlLbl val="0"/>
      </c:catAx>
      <c:valAx>
        <c:axId val="186277888"/>
        <c:scaling>
          <c:orientation val="minMax"/>
        </c:scaling>
        <c:delete val="1"/>
        <c:axPos val="b"/>
        <c:numFmt formatCode="#\ ##0\ [$₽-419]" sourceLinked="1"/>
        <c:majorTickMark val="none"/>
        <c:minorTickMark val="none"/>
        <c:tickLblPos val="nextTo"/>
        <c:crossAx val="18627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"/>
          <c:y val="9.0156756341457367E-2"/>
          <c:w val="0.5"/>
          <c:h val="0.829227924346923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B1C1E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D2E-2D4B-B55A-631E22352E3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D2E-2D4B-B55A-631E22352E3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D2E-2D4B-B55A-631E22352E35}"/>
              </c:ext>
            </c:extLst>
          </c:dPt>
          <c:dPt>
            <c:idx val="3"/>
            <c:invertIfNegative val="0"/>
            <c:bubble3D val="0"/>
            <c:spPr>
              <a:solidFill>
                <a:srgbClr val="4756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2E-2D4B-B55A-631E22352E3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29 725₽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D2E-2D4B-B55A-631E22352E3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43702 ₽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D2E-2D4B-B55A-631E22352E35}"/>
                </c:ext>
              </c:extLst>
            </c:dLbl>
            <c:dLbl>
              <c:idx val="3"/>
              <c:layout>
                <c:manualLayout>
                  <c:x val="-0.15132186461070624"/>
                  <c:y val="-8.07775927467850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84 985 ₽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D2E-2D4B-B55A-631E22352E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 smtId="4294967295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сельское, лесное хозяйство, охота </c:v>
                </c:pt>
                <c:pt idx="1">
                  <c:v>обеспечение электрической энергией, газом и паром</c:v>
                </c:pt>
                <c:pt idx="2">
                  <c:v>ос. управление. соцобеспечение, безопасность</c:v>
                </c:pt>
                <c:pt idx="3">
                  <c:v>обрабатывающее производство</c:v>
                </c:pt>
              </c:strCache>
            </c:strRef>
          </c:cat>
          <c:val>
            <c:numRef>
              <c:f>Лист1!$B$2:$B$5</c:f>
              <c:numCache>
                <c:formatCode>#,##0\ [$₽-419]</c:formatCode>
                <c:ptCount val="4"/>
                <c:pt idx="0">
                  <c:v>29725</c:v>
                </c:pt>
                <c:pt idx="1">
                  <c:v>43702</c:v>
                </c:pt>
                <c:pt idx="2">
                  <c:v>48608</c:v>
                </c:pt>
                <c:pt idx="3">
                  <c:v>84985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2E-2D4B-B55A-631E22352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-18"/>
        <c:axId val="186281344"/>
        <c:axId val="187240832"/>
      </c:barChart>
      <c:catAx>
        <c:axId val="186281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just">
              <a:defRPr sz="700" b="1" i="0" u="none" strike="noStrike" kern="1200" baseline="0" smtId="4294967295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7240832"/>
        <c:crosses val="autoZero"/>
        <c:auto val="0"/>
        <c:lblAlgn val="ctr"/>
        <c:lblOffset val="100"/>
        <c:noMultiLvlLbl val="0"/>
      </c:catAx>
      <c:valAx>
        <c:axId val="187240832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18628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FE656-1128-42A7-B6D8-BB621905397A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3D875-AFC5-4C3E-BB40-3208C6C67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756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D875-AFC5-4C3E-BB40-3208C6C67E3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469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D875-AFC5-4C3E-BB40-3208C6C67E3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590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D875-AFC5-4C3E-BB40-3208C6C67E3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894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8345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>
                <a:solidFill>
                  <a:prstClr val="black"/>
                </a:solidFill>
              </a:rPr>
              <a:pPr/>
              <a:t>7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CC1B-C639-1BB8-956F-A6C62B6E8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F1485FD-BE14-D346-9FB3-2D5150BEA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966B83-3494-8F01-AF2D-1BEBA2A72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3A82F7-7F86-790C-AC05-42214FC78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0114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D705B-9ADB-9A05-9905-BB30C3ADA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1093B7A-B1E7-CA62-6D05-363994A10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9B49D30-C630-94DC-8109-EE9CAFA2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3E5A0A-E621-49DB-94A4-9AE29842E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37916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D705B-9ADB-9A05-9905-BB30C3ADA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1093B7A-B1E7-CA62-6D05-363994A10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9B49D30-C630-94DC-8109-EE9CAFA2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3E5A0A-E621-49DB-94A4-9AE29842E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37916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433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1559-EADC-79EB-7F8B-04D57382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9AC4695-8094-06C7-FE0F-93C5DEBC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05C56B6-71B7-84DB-5AF2-66510E6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DA50FF-5113-9FAF-68FB-99BD561CE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4623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3D875-AFC5-4C3E-BB40-3208C6C67E3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810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6327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846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63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3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18.02.2026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5363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18.02.2026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6974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18.02.2026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201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6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8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229ACFB-CE6A-F744-9AEA-E08B5B8BAE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18.02.2026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6" y="635638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8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6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229ACFB-CE6A-F744-9AEA-E08B5B8BAE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18.02.2026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6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229ACFB-CE6A-F744-9AEA-E08B5B8BAE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18.02.2026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65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11" Type="http://schemas.openxmlformats.org/officeDocument/2006/relationships/image" Target="../media/image12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chart" Target="../charts/chart1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7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66.jpeg"/><Relationship Id="rId3" Type="http://schemas.openxmlformats.org/officeDocument/2006/relationships/hyperlink" Target="https://www.svyar.ru/" TargetMode="External"/><Relationship Id="rId7" Type="http://schemas.openxmlformats.org/officeDocument/2006/relationships/image" Target="../media/image26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3.svg"/><Relationship Id="rId11" Type="http://schemas.openxmlformats.org/officeDocument/2006/relationships/image" Target="../media/image42.png"/><Relationship Id="rId5" Type="http://schemas.openxmlformats.org/officeDocument/2006/relationships/image" Target="../media/image62.png"/><Relationship Id="rId10" Type="http://schemas.openxmlformats.org/officeDocument/2006/relationships/image" Target="../media/image65.svg"/><Relationship Id="rId4" Type="http://schemas.openxmlformats.org/officeDocument/2006/relationships/hyperlink" Target="https://svyar.ru/administratsiya-rayona/otdel-imushchestva/reestry-munitsipalnogo-imushchestva.php" TargetMode="External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spvolga.r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75.png"/><Relationship Id="rId3" Type="http://schemas.openxmlformats.org/officeDocument/2006/relationships/image" Target="../media/image69.png"/><Relationship Id="rId7" Type="http://schemas.openxmlformats.org/officeDocument/2006/relationships/image" Target="../media/image26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2.svg"/><Relationship Id="rId11" Type="http://schemas.openxmlformats.org/officeDocument/2006/relationships/image" Target="../media/image59.png"/><Relationship Id="rId5" Type="http://schemas.openxmlformats.org/officeDocument/2006/relationships/image" Target="../media/image71.png"/><Relationship Id="rId10" Type="http://schemas.openxmlformats.org/officeDocument/2006/relationships/image" Target="../media/image74.svg"/><Relationship Id="rId4" Type="http://schemas.openxmlformats.org/officeDocument/2006/relationships/image" Target="../media/image70.svg"/><Relationship Id="rId9" Type="http://schemas.openxmlformats.org/officeDocument/2006/relationships/image" Target="../media/image73.png"/><Relationship Id="rId14" Type="http://schemas.openxmlformats.org/officeDocument/2006/relationships/image" Target="../media/image7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166567"/>
            <a:ext cx="5184576" cy="1174680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44000" rIns="720000" rtlCol="0" anchor="ctr">
            <a:norm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Волгоградская область </a:t>
            </a:r>
            <a:endParaRPr lang="x-none" sz="240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C:\Users\Пользователь\Desktop\1694204045_happylove-top-p-gerb-volgograda-foto-vkontakte-4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59" y="0"/>
            <a:ext cx="2325023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4" y="2276873"/>
            <a:ext cx="223224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Пользователь\Desktop\svetloyarskij-raj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8" y="1528162"/>
            <a:ext cx="562880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308779" y="5941089"/>
            <a:ext cx="79781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Светлоярского муниципального района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87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92" y="163628"/>
            <a:ext cx="967449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x-none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96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383280" y="1849338"/>
            <a:ext cx="1567789" cy="2299742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D510CA90-BCEA-DCF2-1BEF-005A50692AF5}"/>
              </a:ext>
            </a:extLst>
          </p:cNvPr>
          <p:cNvSpPr/>
          <p:nvPr/>
        </p:nvSpPr>
        <p:spPr>
          <a:xfrm>
            <a:off x="5292079" y="1849338"/>
            <a:ext cx="1584175" cy="2299742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2038876" y="1849338"/>
            <a:ext cx="1612720" cy="2325129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7AF33646-60BD-565C-82E8-1721DFF34B21}"/>
              </a:ext>
            </a:extLst>
          </p:cNvPr>
          <p:cNvSpPr/>
          <p:nvPr/>
        </p:nvSpPr>
        <p:spPr>
          <a:xfrm>
            <a:off x="3707905" y="1849338"/>
            <a:ext cx="1511493" cy="2325129"/>
          </a:xfrm>
          <a:prstGeom prst="roundRect">
            <a:avLst>
              <a:gd name="adj" fmla="val 1488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Скругленный прямоугольник 75">
            <a:extLst>
              <a:ext uri="{FF2B5EF4-FFF2-40B4-BE49-F238E27FC236}">
                <a16:creationId xmlns:a16="http://schemas.microsoft.com/office/drawing/2014/main" id="{A7518F92-BC1F-8F09-057D-3379ABC330B5}"/>
              </a:ext>
            </a:extLst>
          </p:cNvPr>
          <p:cNvSpPr/>
          <p:nvPr/>
        </p:nvSpPr>
        <p:spPr>
          <a:xfrm>
            <a:off x="6995808" y="1849339"/>
            <a:ext cx="1728193" cy="2299742"/>
          </a:xfrm>
          <a:prstGeom prst="roundRect">
            <a:avLst>
              <a:gd name="adj" fmla="val 11838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331F979-738B-01C4-AFA1-59731AB9D8AB}"/>
              </a:ext>
            </a:extLst>
          </p:cNvPr>
          <p:cNvSpPr txBox="1"/>
          <p:nvPr/>
        </p:nvSpPr>
        <p:spPr>
          <a:xfrm>
            <a:off x="5439358" y="2487351"/>
            <a:ext cx="1152127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РАЗВИТЫЙ СЕКТОР ПРОМЫШЛЕН-НОСТИ И СЕЛЬСКОГО ХОЗЯЙСТВА </a:t>
            </a: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EEE53E6-9FE9-C585-387D-DE93FBD4D4A8}"/>
              </a:ext>
            </a:extLst>
          </p:cNvPr>
          <p:cNvSpPr txBox="1"/>
          <p:nvPr/>
        </p:nvSpPr>
        <p:spPr>
          <a:xfrm>
            <a:off x="495627" y="2467344"/>
            <a:ext cx="1382676" cy="1446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</a:t>
            </a: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Речной, ж/д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автомобильный транспорт</a:t>
            </a:r>
            <a:endParaRPr lang="x-none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E19CD4-5254-3EFD-22F9-39923BAB964A}"/>
              </a:ext>
            </a:extLst>
          </p:cNvPr>
          <p:cNvSpPr txBox="1"/>
          <p:nvPr/>
        </p:nvSpPr>
        <p:spPr>
          <a:xfrm>
            <a:off x="3851583" y="2742950"/>
            <a:ext cx="122413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БОГАТОЕ ИСТОРИКО-КУЛЬТУРНОЕ НАСЛЕДИЕ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DB3605F-5D1F-38C2-F7AE-FD1D0A54328C}"/>
              </a:ext>
            </a:extLst>
          </p:cNvPr>
          <p:cNvSpPr txBox="1"/>
          <p:nvPr/>
        </p:nvSpPr>
        <p:spPr>
          <a:xfrm>
            <a:off x="7046481" y="2565979"/>
            <a:ext cx="1626845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КОРПОРАЦИЕЙ РАЗВИТИЯ ВОЛГОГРАДСКОЙ ОБЛАСТИ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2123727" y="2441378"/>
            <a:ext cx="1440161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БЛИЗОСТЬ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АДМИНИСТРАТИВ-НОМУ ЦЕНТРУ</a:t>
            </a:r>
          </a:p>
          <a:p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км до                         г. Волгограда</a:t>
            </a:r>
            <a:endParaRPr lang="x-none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Производство со сплошной заливкой">
            <a:extLst>
              <a:ext uri="{FF2B5EF4-FFF2-40B4-BE49-F238E27FC236}">
                <a16:creationId xmlns:a16="http://schemas.microsoft.com/office/drawing/2014/main" id="{A7171B6C-EB0E-44BD-864B-013B993BE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4231" y="2086669"/>
            <a:ext cx="342538" cy="371082"/>
          </a:xfrm>
          <a:prstGeom prst="rect">
            <a:avLst/>
          </a:prstGeom>
        </p:spPr>
      </p:pic>
      <p:pic>
        <p:nvPicPr>
          <p:cNvPr id="7" name="Рисунок 6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29725ACB-265F-F2E5-C2BB-002238ACB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67744" y="4581128"/>
            <a:ext cx="333910" cy="361736"/>
          </a:xfrm>
          <a:prstGeom prst="rect">
            <a:avLst/>
          </a:prstGeom>
        </p:spPr>
      </p:pic>
      <p:pic>
        <p:nvPicPr>
          <p:cNvPr id="14" name="Рисунок 13" descr="Русский Каседрал со сплошной заливкой">
            <a:extLst>
              <a:ext uri="{FF2B5EF4-FFF2-40B4-BE49-F238E27FC236}">
                <a16:creationId xmlns:a16="http://schemas.microsoft.com/office/drawing/2014/main" id="{5EB91455-B4B9-D3A9-27F3-0A6A54CDA3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35877" y="1484094"/>
            <a:ext cx="288889" cy="312963"/>
          </a:xfrm>
          <a:prstGeom prst="rect">
            <a:avLst/>
          </a:prstGeom>
        </p:spPr>
      </p:pic>
      <p:pic>
        <p:nvPicPr>
          <p:cNvPr id="16" name="Рисунок 15" descr="Город со сплошной заливкой">
            <a:extLst>
              <a:ext uri="{FF2B5EF4-FFF2-40B4-BE49-F238E27FC236}">
                <a16:creationId xmlns:a16="http://schemas.microsoft.com/office/drawing/2014/main" id="{02D9FF73-34F2-A437-9AB2-47EBACCA4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31923" y="1522078"/>
            <a:ext cx="333910" cy="361736"/>
          </a:xfrm>
          <a:prstGeom prst="rect">
            <a:avLst/>
          </a:prstGeom>
        </p:spPr>
      </p:pic>
      <p:pic>
        <p:nvPicPr>
          <p:cNvPr id="24" name="Рисунок 23" descr="Указатель со сплошной заливкой">
            <a:extLst>
              <a:ext uri="{FF2B5EF4-FFF2-40B4-BE49-F238E27FC236}">
                <a16:creationId xmlns:a16="http://schemas.microsoft.com/office/drawing/2014/main" id="{9C749ECD-066C-5BEC-4B20-1B23A3233D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1677" y="2027412"/>
            <a:ext cx="338227" cy="3664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578784" y="550177"/>
            <a:ext cx="81560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  <a:p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</a:t>
            </a:r>
            <a:r>
              <a:rPr lang="x-none" sz="2400">
                <a:solidFill>
                  <a:prstClr val="black"/>
                </a:solidFill>
                <a:latin typeface="Arial" panose="020B0604020202020204" pitchFamily="34" charset="0"/>
              </a:rPr>
              <a:t>МУНИЦИПАЛЬНОГО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</a:rPr>
              <a:t>РАЙОНА</a:t>
            </a:r>
            <a:endParaRPr lang="x-none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843" y="2098313"/>
            <a:ext cx="3603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Рисунок 27" descr="Растущее семечко со сплошной заливкой">
            <a:extLst>
              <a:ext uri="{FF2B5EF4-FFF2-40B4-BE49-F238E27FC236}">
                <a16:creationId xmlns:a16="http://schemas.microsoft.com/office/drawing/2014/main" id="{EC845287-981B-91FF-B129-7B2972F633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95422" y="2069968"/>
            <a:ext cx="360000" cy="360000"/>
          </a:xfrm>
          <a:prstGeom prst="rect">
            <a:avLst/>
          </a:prstGeom>
        </p:spPr>
      </p:pic>
      <p:pic>
        <p:nvPicPr>
          <p:cNvPr id="29" name="Рисунок 28" descr="Свернуть со сплошной заливкой">
            <a:extLst>
              <a:ext uri="{FF2B5EF4-FFF2-40B4-BE49-F238E27FC236}">
                <a16:creationId xmlns:a16="http://schemas.microsoft.com/office/drawing/2014/main" id="{61146B59-AF09-F0DA-3941-585E1AD06BC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95956" y="2033825"/>
            <a:ext cx="360000" cy="3600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348236" y="6482415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pic>
        <p:nvPicPr>
          <p:cNvPr id="26" name="Рисунок 25" descr="Русский Каседрал со сплошной заливкой">
            <a:extLst>
              <a:ext uri="{FF2B5EF4-FFF2-40B4-BE49-F238E27FC236}">
                <a16:creationId xmlns:a16="http://schemas.microsoft.com/office/drawing/2014/main" id="{5EB91455-B4B9-D3A9-27F3-0A6A54CDA3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07169" y="2118181"/>
            <a:ext cx="312963" cy="312963"/>
          </a:xfrm>
          <a:prstGeom prst="rect">
            <a:avLst/>
          </a:prstGeom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6" y="4455461"/>
            <a:ext cx="8267670" cy="1509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18126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 descr="Маркер со сплошной заливкой">
            <a:extLst>
              <a:ext uri="{FF2B5EF4-FFF2-40B4-BE49-F238E27FC236}">
                <a16:creationId xmlns:a16="http://schemas.microsoft.com/office/drawing/2014/main" id="{6CEF467B-AB9D-CC15-203A-85FE1989A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9713" y="2533811"/>
            <a:ext cx="332308" cy="360000"/>
          </a:xfrm>
          <a:prstGeom prst="rect">
            <a:avLst/>
          </a:prstGeom>
        </p:spPr>
      </p:pic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92" y="163628"/>
            <a:ext cx="132248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endParaRPr lang="x-none" sz="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96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78788" y="1401547"/>
            <a:ext cx="2250375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AE15D8A-DAB9-999D-A902-FEF6AB2B0D64}"/>
              </a:ext>
            </a:extLst>
          </p:cNvPr>
          <p:cNvSpPr/>
          <p:nvPr/>
        </p:nvSpPr>
        <p:spPr>
          <a:xfrm>
            <a:off x="2915404" y="1401547"/>
            <a:ext cx="2278937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FE3C0CF-5D95-1AEE-3887-AD805852FE1B}"/>
              </a:ext>
            </a:extLst>
          </p:cNvPr>
          <p:cNvSpPr/>
          <p:nvPr/>
        </p:nvSpPr>
        <p:spPr>
          <a:xfrm>
            <a:off x="578784" y="2448516"/>
            <a:ext cx="2252532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F987C6D-C32D-6FF9-471D-63FF34B39D49}"/>
              </a:ext>
            </a:extLst>
          </p:cNvPr>
          <p:cNvSpPr/>
          <p:nvPr/>
        </p:nvSpPr>
        <p:spPr>
          <a:xfrm>
            <a:off x="2915404" y="2448516"/>
            <a:ext cx="2278937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70D425-0601-D87C-F822-B98F9FAA1682}"/>
              </a:ext>
            </a:extLst>
          </p:cNvPr>
          <p:cNvSpPr txBox="1"/>
          <p:nvPr/>
        </p:nvSpPr>
        <p:spPr>
          <a:xfrm>
            <a:off x="763289" y="1532658"/>
            <a:ext cx="7422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32,692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C1A494-C31C-4490-24D4-612143D1D8DD}"/>
              </a:ext>
            </a:extLst>
          </p:cNvPr>
          <p:cNvSpPr txBox="1"/>
          <p:nvPr/>
        </p:nvSpPr>
        <p:spPr>
          <a:xfrm>
            <a:off x="1568236" y="1550677"/>
            <a:ext cx="62567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E6BDDD-6D8F-8017-99BE-9D45AAA1328E}"/>
              </a:ext>
            </a:extLst>
          </p:cNvPr>
          <p:cNvSpPr txBox="1"/>
          <p:nvPr/>
        </p:nvSpPr>
        <p:spPr>
          <a:xfrm>
            <a:off x="763296" y="1864280"/>
            <a:ext cx="140711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населения МО, 2025</a:t>
            </a:r>
          </a:p>
        </p:txBody>
      </p:sp>
      <p:pic>
        <p:nvPicPr>
          <p:cNvPr id="34" name="Рисунок 33" descr="Пользователь со сплошной заливкой">
            <a:extLst>
              <a:ext uri="{FF2B5EF4-FFF2-40B4-BE49-F238E27FC236}">
                <a16:creationId xmlns:a16="http://schemas.microsoft.com/office/drawing/2014/main" id="{C86C1983-C8BD-89C3-7A05-138B029CF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82555" y="1496129"/>
            <a:ext cx="332308" cy="360000"/>
          </a:xfrm>
          <a:prstGeom prst="rect">
            <a:avLst/>
          </a:prstGeom>
        </p:spPr>
      </p:pic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8AE7E09C-A74B-B0E9-CF94-B37DDF9C5558}"/>
              </a:ext>
            </a:extLst>
          </p:cNvPr>
          <p:cNvSpPr/>
          <p:nvPr/>
        </p:nvSpPr>
        <p:spPr>
          <a:xfrm>
            <a:off x="2938244" y="1401546"/>
            <a:ext cx="2251161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BEBE82-3ABE-EE06-2DC9-23A64698E759}"/>
              </a:ext>
            </a:extLst>
          </p:cNvPr>
          <p:cNvSpPr txBox="1"/>
          <p:nvPr/>
        </p:nvSpPr>
        <p:spPr>
          <a:xfrm>
            <a:off x="3099911" y="1532657"/>
            <a:ext cx="79523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10,592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56ADA9-D124-7FB2-5ADB-A4BD1C324852}"/>
              </a:ext>
            </a:extLst>
          </p:cNvPr>
          <p:cNvSpPr txBox="1"/>
          <p:nvPr/>
        </p:nvSpPr>
        <p:spPr>
          <a:xfrm>
            <a:off x="3895141" y="1595917"/>
            <a:ext cx="8007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B9663A-7C88-1310-3046-2C62DC47060A}"/>
              </a:ext>
            </a:extLst>
          </p:cNvPr>
          <p:cNvSpPr txBox="1"/>
          <p:nvPr/>
        </p:nvSpPr>
        <p:spPr>
          <a:xfrm>
            <a:off x="3121140" y="1842655"/>
            <a:ext cx="145335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</a:t>
            </a:r>
            <a:r>
              <a:rPr lang="ru-RU" sz="110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р.п..Светлый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Яр,2025</a:t>
            </a:r>
          </a:p>
        </p:txBody>
      </p:sp>
      <p:pic>
        <p:nvPicPr>
          <p:cNvPr id="39" name="Рисунок 38" descr="Пользователь со сплошной заливкой">
            <a:extLst>
              <a:ext uri="{FF2B5EF4-FFF2-40B4-BE49-F238E27FC236}">
                <a16:creationId xmlns:a16="http://schemas.microsoft.com/office/drawing/2014/main" id="{C08BC730-626D-6D1C-654C-F4EA6ADE8F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9713" y="1480554"/>
            <a:ext cx="332308" cy="360000"/>
          </a:xfrm>
          <a:prstGeom prst="rect">
            <a:avLst/>
          </a:prstGeom>
        </p:spPr>
      </p:pic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2938095" y="2448516"/>
            <a:ext cx="2256246" cy="945414"/>
          </a:xfrm>
          <a:prstGeom prst="roundRect">
            <a:avLst>
              <a:gd name="adj" fmla="val 2509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35A42D-3D27-DFA6-AB8B-DEE9DE40A08C}"/>
              </a:ext>
            </a:extLst>
          </p:cNvPr>
          <p:cNvSpPr txBox="1"/>
          <p:nvPr/>
        </p:nvSpPr>
        <p:spPr>
          <a:xfrm>
            <a:off x="763289" y="2579627"/>
            <a:ext cx="10074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3185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5A4D3C-E096-2C1F-BAEE-7A9DAFDEF1AE}"/>
              </a:ext>
            </a:extLst>
          </p:cNvPr>
          <p:cNvSpPr txBox="1"/>
          <p:nvPr/>
        </p:nvSpPr>
        <p:spPr>
          <a:xfrm>
            <a:off x="1357603" y="2645365"/>
            <a:ext cx="62567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 км.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94615B-DCE9-714A-3CA3-7B2922C855BA}"/>
              </a:ext>
            </a:extLst>
          </p:cNvPr>
          <p:cNvSpPr txBox="1"/>
          <p:nvPr/>
        </p:nvSpPr>
        <p:spPr>
          <a:xfrm>
            <a:off x="763296" y="2911284"/>
            <a:ext cx="140711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МО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3099907" y="2579626"/>
            <a:ext cx="381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3131164" y="4836197"/>
            <a:ext cx="116437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населённых пунктов</a:t>
            </a:r>
          </a:p>
        </p:txBody>
      </p:sp>
      <p:pic>
        <p:nvPicPr>
          <p:cNvPr id="70" name="Рисунок 69" descr="Переместить со сплошной заливкой">
            <a:extLst>
              <a:ext uri="{FF2B5EF4-FFF2-40B4-BE49-F238E27FC236}">
                <a16:creationId xmlns:a16="http://schemas.microsoft.com/office/drawing/2014/main" id="{895D5543-0D78-4216-5A52-61BAC118CA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82555" y="2529103"/>
            <a:ext cx="332308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0F7716E0-33E1-47CC-F22F-F3F1AB99120C}"/>
              </a:ext>
            </a:extLst>
          </p:cNvPr>
          <p:cNvSpPr txBox="1"/>
          <p:nvPr/>
        </p:nvSpPr>
        <p:spPr>
          <a:xfrm>
            <a:off x="763289" y="4047529"/>
            <a:ext cx="105512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автотранспорт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3014AC-346D-5F34-3694-105F0C9F5360}"/>
              </a:ext>
            </a:extLst>
          </p:cNvPr>
          <p:cNvSpPr txBox="1"/>
          <p:nvPr/>
        </p:nvSpPr>
        <p:spPr>
          <a:xfrm>
            <a:off x="2331792" y="4555355"/>
            <a:ext cx="10074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Новгород ➝ Балахна ➝ Городец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EC816E-E458-34AF-82E9-E325D2EA6F15}"/>
              </a:ext>
            </a:extLst>
          </p:cNvPr>
          <p:cNvSpPr txBox="1"/>
          <p:nvPr/>
        </p:nvSpPr>
        <p:spPr>
          <a:xfrm>
            <a:off x="3895742" y="4555355"/>
            <a:ext cx="10074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Новгород ➝ Балахна ➝ Городец</a:t>
            </a:r>
          </a:p>
        </p:txBody>
      </p:sp>
      <p:pic>
        <p:nvPicPr>
          <p:cNvPr id="84" name="Рисунок 83" descr="Маркер со сплошной заливкой">
            <a:extLst>
              <a:ext uri="{FF2B5EF4-FFF2-40B4-BE49-F238E27FC236}">
                <a16:creationId xmlns:a16="http://schemas.microsoft.com/office/drawing/2014/main" id="{72083DFE-EDD9-273A-911A-529160DD2C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5305" y="3214360"/>
            <a:ext cx="166154" cy="18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B829ED-5AD9-E391-3DCA-96E4C7799FF6}"/>
              </a:ext>
            </a:extLst>
          </p:cNvPr>
          <p:cNvSpPr txBox="1"/>
          <p:nvPr/>
        </p:nvSpPr>
        <p:spPr>
          <a:xfrm>
            <a:off x="578785" y="550177"/>
            <a:ext cx="842314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СВЕТЛОЯРСКОГО </a:t>
            </a:r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МУНИЦИПАЛЬНОГО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  <a:endParaRPr lang="x-none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Скругленный прямоугольник 111">
            <a:extLst>
              <a:ext uri="{FF2B5EF4-FFF2-40B4-BE49-F238E27FC236}">
                <a16:creationId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5194340" y="4492177"/>
            <a:ext cx="3823961" cy="216814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endParaRPr lang="ru-RU" sz="14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pic>
        <p:nvPicPr>
          <p:cNvPr id="113" name="Рисунок 112" descr="Указатель со сплошной заливкой">
            <a:extLst>
              <a:ext uri="{FF2B5EF4-FFF2-40B4-BE49-F238E27FC236}">
                <a16:creationId xmlns:a16="http://schemas.microsoft.com/office/drawing/2014/main" id="{A45A8E71-380A-6D0B-2161-D39EFA25AA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81548" y="4132167"/>
            <a:ext cx="360000" cy="3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02524" y="4504107"/>
            <a:ext cx="38075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t">
              <a:lnSpc>
                <a:spcPct val="115000"/>
              </a:lnSpc>
              <a:defRPr/>
            </a:pPr>
            <a:r>
              <a:rPr lang="ru-RU" sz="2000" b="1" dirty="0">
                <a:solidFill>
                  <a:prstClr val="white"/>
                </a:solidFill>
                <a:latin typeface="Arial" pitchFamily="34" charset="0"/>
                <a:ea typeface="Times New Roman"/>
                <a:cs typeface="Arial" pitchFamily="34" charset="0"/>
              </a:rPr>
              <a:t>Светлоярский район </a:t>
            </a:r>
            <a:r>
              <a:rPr lang="ru-RU" sz="1400" b="1" dirty="0">
                <a:solidFill>
                  <a:prstClr val="white"/>
                </a:solidFill>
                <a:latin typeface="Arial" pitchFamily="34" charset="0"/>
                <a:ea typeface="Times New Roman"/>
                <a:cs typeface="Arial" pitchFamily="34" charset="0"/>
              </a:rPr>
              <a:t>расположен в южной части Волгоградской области. </a:t>
            </a:r>
          </a:p>
          <a:p>
            <a:pPr lvl="0" algn="ctr" fontAlgn="t">
              <a:lnSpc>
                <a:spcPct val="115000"/>
              </a:lnSpc>
              <a:defRPr/>
            </a:pPr>
            <a:endParaRPr lang="ru-RU" sz="1200" b="1" dirty="0">
              <a:solidFill>
                <a:prstClr val="white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lvl="0" algn="ctr" fontAlgn="t">
              <a:lnSpc>
                <a:spcPct val="115000"/>
              </a:lnSpc>
              <a:defRPr/>
            </a:pPr>
            <a:r>
              <a:rPr lang="ru-RU" sz="1200" b="1" dirty="0">
                <a:solidFill>
                  <a:prstClr val="white"/>
                </a:solidFill>
                <a:latin typeface="Arial" pitchFamily="34" charset="0"/>
                <a:ea typeface="Times New Roman"/>
                <a:cs typeface="Arial" pitchFamily="34" charset="0"/>
              </a:rPr>
              <a:t>Район граничит с Городищенским, Калачевским, Ленинским, Октябрьским, Среднеахтубинским районами Волгоградской области, Астраханской областью и республикой Калмыкия. </a:t>
            </a: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2" y="1401547"/>
            <a:ext cx="3600400" cy="29913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79" y="3629411"/>
            <a:ext cx="2050384" cy="284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584731" y="3614331"/>
            <a:ext cx="22507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В составе района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10 муниципальных образований                 (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1 городское,                   9 сельских поселений)</a:t>
            </a: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095" y="3646927"/>
            <a:ext cx="2143926" cy="2828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987825" y="3792077"/>
            <a:ext cx="2201580" cy="104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Районный центр - 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р.п. Светлый Яр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ea typeface="Times New Roman"/>
                <a:cs typeface="Arial" pitchFamily="34" charset="0"/>
              </a:rPr>
              <a:t> (основан в 1935 г.)</a:t>
            </a:r>
            <a:endParaRPr lang="ru-RU" b="1" dirty="0">
              <a:solidFill>
                <a:schemeClr val="bg1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3044066" y="5323259"/>
            <a:ext cx="176583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км до                                  г. Волгограда</a:t>
            </a:r>
            <a:endParaRPr lang="x-none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B9663A-7C88-1310-3046-2C62DC47060A}"/>
              </a:ext>
            </a:extLst>
          </p:cNvPr>
          <p:cNvSpPr txBox="1"/>
          <p:nvPr/>
        </p:nvSpPr>
        <p:spPr>
          <a:xfrm>
            <a:off x="3368755" y="2642992"/>
            <a:ext cx="145335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населенных пунктов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78784" y="6607276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417973897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8" y="163628"/>
            <a:ext cx="2098239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pPr defTabSz="457200"/>
            <a:r>
              <a:rPr lang="ru-RU" sz="800" b="1">
                <a:solidFill>
                  <a:prstClr val="white"/>
                </a:solidFill>
                <a:latin typeface="Arial" panose="020B0604020202020204" pitchFamily="34" charset="0"/>
              </a:rPr>
              <a:t>социально-экономические показатели</a:t>
            </a:r>
            <a:endParaRPr lang="x-none" sz="800" b="1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76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4</a:t>
            </a:fld>
            <a:endParaRPr lang="x-none" sz="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A681B2E-CC94-3AAF-E060-F2F2C175E23F}"/>
              </a:ext>
            </a:extLst>
          </p:cNvPr>
          <p:cNvSpPr/>
          <p:nvPr/>
        </p:nvSpPr>
        <p:spPr>
          <a:xfrm>
            <a:off x="170780" y="1556000"/>
            <a:ext cx="8712967" cy="4905423"/>
          </a:xfrm>
          <a:prstGeom prst="roundRect">
            <a:avLst>
              <a:gd name="adj" fmla="val 547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 dirty="0">
              <a:solidFill>
                <a:prstClr val="white"/>
              </a:solidFill>
            </a:endParaRPr>
          </a:p>
        </p:txBody>
      </p: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4B987983-F07E-F572-08A2-A9B03E6871E5}"/>
              </a:ext>
            </a:extLst>
          </p:cNvPr>
          <p:cNvCxnSpPr/>
          <p:nvPr/>
        </p:nvCxnSpPr>
        <p:spPr>
          <a:xfrm>
            <a:off x="837309" y="6000498"/>
            <a:ext cx="24984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E41DF579-8696-DD20-F1CC-5CD2F3DBCE34}"/>
              </a:ext>
            </a:extLst>
          </p:cNvPr>
          <p:cNvCxnSpPr/>
          <p:nvPr/>
        </p:nvCxnSpPr>
        <p:spPr>
          <a:xfrm>
            <a:off x="1602788" y="6000498"/>
            <a:ext cx="249842" cy="0"/>
          </a:xfrm>
          <a:prstGeom prst="line">
            <a:avLst/>
          </a:prstGeom>
          <a:ln w="12700">
            <a:solidFill>
              <a:srgbClr val="B1C1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65A9FFCD-B422-6BAC-3756-D7F21C5FD4A9}"/>
              </a:ext>
            </a:extLst>
          </p:cNvPr>
          <p:cNvCxnSpPr/>
          <p:nvPr/>
        </p:nvCxnSpPr>
        <p:spPr>
          <a:xfrm>
            <a:off x="2368267" y="6000498"/>
            <a:ext cx="249842" cy="0"/>
          </a:xfrm>
          <a:prstGeom prst="line">
            <a:avLst/>
          </a:prstGeom>
          <a:ln w="12700"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8BFA7629-1D6D-6368-F7B0-8E071839277B}"/>
              </a:ext>
            </a:extLst>
          </p:cNvPr>
          <p:cNvSpPr txBox="1"/>
          <p:nvPr/>
        </p:nvSpPr>
        <p:spPr>
          <a:xfrm>
            <a:off x="2725482" y="5938957"/>
            <a:ext cx="7223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2025 год</a:t>
            </a:r>
            <a:endParaRPr lang="x-none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grpSp>
        <p:nvGrpSpPr>
          <p:cNvPr id="159" name="Группа 158">
            <a:extLst>
              <a:ext uri="{FF2B5EF4-FFF2-40B4-BE49-F238E27FC236}">
                <a16:creationId xmlns:a16="http://schemas.microsoft.com/office/drawing/2014/main" id="{859BFF25-7647-679E-CF0A-EDBC0E40A471}"/>
              </a:ext>
            </a:extLst>
          </p:cNvPr>
          <p:cNvGrpSpPr/>
          <p:nvPr/>
        </p:nvGrpSpPr>
        <p:grpSpPr>
          <a:xfrm>
            <a:off x="2086182" y="1839543"/>
            <a:ext cx="4840709" cy="3638803"/>
            <a:chOff x="2364760" y="2381870"/>
            <a:chExt cx="2740663" cy="2610156"/>
          </a:xfrm>
        </p:grpSpPr>
        <p:sp>
          <p:nvSpPr>
            <p:cNvPr id="113" name="Правильный пятиугольник 112">
              <a:extLst>
                <a:ext uri="{FF2B5EF4-FFF2-40B4-BE49-F238E27FC236}">
                  <a16:creationId xmlns:a16="http://schemas.microsoft.com/office/drawing/2014/main" id="{2E6B3244-8CEB-6239-7F38-F265B373BF99}"/>
                </a:ext>
              </a:extLst>
            </p:cNvPr>
            <p:cNvSpPr/>
            <p:nvPr/>
          </p:nvSpPr>
          <p:spPr>
            <a:xfrm>
              <a:off x="2364760" y="2381870"/>
              <a:ext cx="2740663" cy="2610155"/>
            </a:xfrm>
            <a:prstGeom prst="pentagon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x-none">
                <a:solidFill>
                  <a:prstClr val="white"/>
                </a:solidFill>
              </a:endParaRPr>
            </a:p>
          </p:txBody>
        </p:sp>
        <p:sp>
          <p:nvSpPr>
            <p:cNvPr id="114" name="Правильный пятиугольник 113">
              <a:extLst>
                <a:ext uri="{FF2B5EF4-FFF2-40B4-BE49-F238E27FC236}">
                  <a16:creationId xmlns:a16="http://schemas.microsoft.com/office/drawing/2014/main" id="{4495E117-48D2-15E2-0BCE-6E44870B1947}"/>
                </a:ext>
              </a:extLst>
            </p:cNvPr>
            <p:cNvSpPr/>
            <p:nvPr/>
          </p:nvSpPr>
          <p:spPr>
            <a:xfrm>
              <a:off x="2730643" y="2542389"/>
              <a:ext cx="2008897" cy="2101177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x-none">
                <a:solidFill>
                  <a:prstClr val="white"/>
                </a:solidFill>
              </a:endParaRPr>
            </a:p>
          </p:txBody>
        </p: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id="{1C6AE833-741A-D6C2-6D6F-7C8212816507}"/>
                </a:ext>
              </a:extLst>
            </p:cNvPr>
            <p:cNvCxnSpPr/>
            <p:nvPr/>
          </p:nvCxnSpPr>
          <p:spPr>
            <a:xfrm flipH="1">
              <a:off x="3738408" y="2381871"/>
              <a:ext cx="0" cy="2610155"/>
            </a:xfrm>
            <a:prstGeom prst="line">
              <a:avLst/>
            </a:prstGeom>
            <a:ln>
              <a:solidFill>
                <a:srgbClr val="F1F1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Группа 157">
              <a:extLst>
                <a:ext uri="{FF2B5EF4-FFF2-40B4-BE49-F238E27FC236}">
                  <a16:creationId xmlns:a16="http://schemas.microsoft.com/office/drawing/2014/main" id="{7B27636C-D5DC-E85C-EE19-185390D0DD09}"/>
                </a:ext>
              </a:extLst>
            </p:cNvPr>
            <p:cNvGrpSpPr/>
            <p:nvPr/>
          </p:nvGrpSpPr>
          <p:grpSpPr>
            <a:xfrm>
              <a:off x="2655096" y="3084325"/>
              <a:ext cx="2159991" cy="1205244"/>
              <a:chOff x="2654916" y="3117426"/>
              <a:chExt cx="2159991" cy="1205244"/>
            </a:xfrm>
          </p:grpSpPr>
          <p:grpSp>
            <p:nvGrpSpPr>
              <p:cNvPr id="121" name="Группа 120">
                <a:extLst>
                  <a:ext uri="{FF2B5EF4-FFF2-40B4-BE49-F238E27FC236}">
                    <a16:creationId xmlns:a16="http://schemas.microsoft.com/office/drawing/2014/main" id="{C0E3F89F-5015-76B7-83AB-B2981EC78399}"/>
                  </a:ext>
                </a:extLst>
              </p:cNvPr>
              <p:cNvGrpSpPr/>
              <p:nvPr/>
            </p:nvGrpSpPr>
            <p:grpSpPr>
              <a:xfrm>
                <a:off x="2654916" y="3117426"/>
                <a:ext cx="2159991" cy="1205244"/>
                <a:chOff x="2491740" y="3198701"/>
                <a:chExt cx="2486289" cy="1387314"/>
              </a:xfrm>
            </p:grpSpPr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8B915712-0841-7078-5D11-970E6AA70184}"/>
                    </a:ext>
                  </a:extLst>
                </p:cNvPr>
                <p:cNvCxnSpPr/>
                <p:nvPr/>
              </p:nvCxnSpPr>
              <p:spPr>
                <a:xfrm flipH="1">
                  <a:off x="2491740" y="3198701"/>
                  <a:ext cx="2402899" cy="1387314"/>
                </a:xfrm>
                <a:prstGeom prst="line">
                  <a:avLst/>
                </a:prstGeom>
                <a:ln>
                  <a:solidFill>
                    <a:srgbClr val="F1F1F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Прямая соединительная линия 119">
                  <a:extLst>
                    <a:ext uri="{FF2B5EF4-FFF2-40B4-BE49-F238E27FC236}">
                      <a16:creationId xmlns:a16="http://schemas.microsoft.com/office/drawing/2014/main" id="{1708A3A5-006B-B5E0-C489-EABF0F137790}"/>
                    </a:ext>
                  </a:extLst>
                </p:cNvPr>
                <p:cNvCxnSpPr/>
                <p:nvPr/>
              </p:nvCxnSpPr>
              <p:spPr>
                <a:xfrm>
                  <a:off x="2575130" y="3198701"/>
                  <a:ext cx="2402899" cy="1387314"/>
                </a:xfrm>
                <a:prstGeom prst="line">
                  <a:avLst/>
                </a:prstGeom>
                <a:ln>
                  <a:solidFill>
                    <a:srgbClr val="F1F1F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Овал 121">
                <a:extLst>
                  <a:ext uri="{FF2B5EF4-FFF2-40B4-BE49-F238E27FC236}">
                    <a16:creationId xmlns:a16="http://schemas.microsoft.com/office/drawing/2014/main" id="{5A0E3986-D229-D6EC-5021-52A0442A8505}"/>
                  </a:ext>
                </a:extLst>
              </p:cNvPr>
              <p:cNvSpPr/>
              <p:nvPr/>
            </p:nvSpPr>
            <p:spPr>
              <a:xfrm>
                <a:off x="3708583" y="3664426"/>
                <a:ext cx="62551" cy="62551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x-none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3567382" y="1613123"/>
            <a:ext cx="244478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200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объем инвестиций </a:t>
            </a:r>
          </a:p>
          <a:p>
            <a:pPr algn="ctr" defTabSz="457200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в основной капитал,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</a:rPr>
              <a:t>млрд. руб.</a:t>
            </a:r>
            <a:endParaRPr lang="x-none" sz="1100">
              <a:solidFill>
                <a:srgbClr val="4756A0"/>
              </a:solidFill>
              <a:latin typeface="Arial" panose="020B0604020202020204" pitchFamily="34" charset="0"/>
            </a:endParaRPr>
          </a:p>
        </p:txBody>
      </p:sp>
      <p:sp>
        <p:nvSpPr>
          <p:cNvPr id="125" name="Скругленный прямоугольник 124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3461130" y="2042698"/>
            <a:ext cx="638305" cy="41740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637,7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26" name="Скругленный прямоугольник 125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5008547" y="2037628"/>
            <a:ext cx="690775" cy="422475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816,0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27" name="Скругленный прямоугольник 126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4200033" y="2042698"/>
            <a:ext cx="654463" cy="417404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724,6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51F7AF6-8F8A-5B37-A1C2-3650196617FB}"/>
              </a:ext>
            </a:extLst>
          </p:cNvPr>
          <p:cNvSpPr txBox="1"/>
          <p:nvPr/>
        </p:nvSpPr>
        <p:spPr>
          <a:xfrm>
            <a:off x="6557397" y="3279560"/>
            <a:ext cx="236752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оборот организаций,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</a:rPr>
              <a:t>млрд. руб.</a:t>
            </a:r>
            <a:endParaRPr lang="x-none" sz="1100">
              <a:solidFill>
                <a:srgbClr val="4756A0"/>
              </a:solidFill>
              <a:latin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B8B9FEF-8A61-E7B5-E26D-6064E35C71F8}"/>
              </a:ext>
            </a:extLst>
          </p:cNvPr>
          <p:cNvSpPr txBox="1"/>
          <p:nvPr/>
        </p:nvSpPr>
        <p:spPr>
          <a:xfrm>
            <a:off x="350378" y="4901474"/>
            <a:ext cx="232665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itchFamily="34" charset="0"/>
              </a:rPr>
              <a:t>объём розничного товарооборота</a:t>
            </a:r>
          </a:p>
          <a:p>
            <a:pPr defTabSz="457200"/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itchFamily="34" charset="0"/>
              </a:rPr>
              <a:t>млрд руб.</a:t>
            </a:r>
            <a:endParaRPr lang="x-none" sz="1100">
              <a:solidFill>
                <a:srgbClr val="4756A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D500BF9-38C1-5529-5619-ECFDF6A02DFC}"/>
              </a:ext>
            </a:extLst>
          </p:cNvPr>
          <p:cNvSpPr txBox="1"/>
          <p:nvPr/>
        </p:nvSpPr>
        <p:spPr>
          <a:xfrm>
            <a:off x="305261" y="3161464"/>
            <a:ext cx="206301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средний размер пенсии,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</a:rPr>
              <a:t>руб.</a:t>
            </a:r>
            <a:endParaRPr lang="x-none" sz="1100">
              <a:solidFill>
                <a:srgbClr val="4756A0"/>
              </a:solidFill>
              <a:latin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D9E40EF-B3BB-3EB9-AF5B-3B81E652F392}"/>
              </a:ext>
            </a:extLst>
          </p:cNvPr>
          <p:cNvSpPr txBox="1"/>
          <p:nvPr/>
        </p:nvSpPr>
        <p:spPr>
          <a:xfrm>
            <a:off x="6516216" y="4955139"/>
            <a:ext cx="216526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средняя з/п,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</a:rPr>
              <a:t>руб.</a:t>
            </a:r>
            <a:endParaRPr lang="x-none" sz="1100">
              <a:solidFill>
                <a:srgbClr val="4756A0"/>
              </a:solidFill>
              <a:latin typeface="Arial" panose="020B0604020202020204" pitchFamily="34" charset="0"/>
            </a:endParaRPr>
          </a:p>
        </p:txBody>
      </p:sp>
      <p:sp>
        <p:nvSpPr>
          <p:cNvPr id="161" name="Шестиугольник 160">
            <a:extLst>
              <a:ext uri="{FF2B5EF4-FFF2-40B4-BE49-F238E27FC236}">
                <a16:creationId xmlns:a16="http://schemas.microsoft.com/office/drawing/2014/main" id="{80C5CFFC-7012-7F1B-F30E-BDA9A7D11940}"/>
              </a:ext>
            </a:extLst>
          </p:cNvPr>
          <p:cNvSpPr/>
          <p:nvPr/>
        </p:nvSpPr>
        <p:spPr>
          <a:xfrm rot="2717833">
            <a:off x="3664610" y="2952404"/>
            <a:ext cx="1725305" cy="1432398"/>
          </a:xfrm>
          <a:custGeom>
            <a:avLst/>
            <a:gdLst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047" h="1432398">
                <a:moveTo>
                  <a:pt x="0" y="575866"/>
                </a:moveTo>
                <a:lnTo>
                  <a:pt x="429759" y="7332"/>
                </a:lnTo>
                <a:lnTo>
                  <a:pt x="1069064" y="0"/>
                </a:lnTo>
                <a:lnTo>
                  <a:pt x="1376047" y="560321"/>
                </a:lnTo>
                <a:lnTo>
                  <a:pt x="1077524" y="1126130"/>
                </a:lnTo>
                <a:lnTo>
                  <a:pt x="265501" y="1432398"/>
                </a:lnTo>
                <a:lnTo>
                  <a:pt x="0" y="575866"/>
                </a:lnTo>
                <a:close/>
              </a:path>
            </a:pathLst>
          </a:custGeom>
          <a:noFill/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>
              <a:solidFill>
                <a:prstClr val="white"/>
              </a:solidFill>
            </a:endParaRPr>
          </a:p>
        </p:txBody>
      </p:sp>
      <p:sp>
        <p:nvSpPr>
          <p:cNvPr id="163" name="Шестиугольник 160">
            <a:extLst>
              <a:ext uri="{FF2B5EF4-FFF2-40B4-BE49-F238E27FC236}">
                <a16:creationId xmlns:a16="http://schemas.microsoft.com/office/drawing/2014/main" id="{BFE3E32D-4E32-EF8D-83DB-B70C7B2C852E}"/>
              </a:ext>
            </a:extLst>
          </p:cNvPr>
          <p:cNvSpPr/>
          <p:nvPr/>
        </p:nvSpPr>
        <p:spPr>
          <a:xfrm rot="1305133">
            <a:off x="3278081" y="3232746"/>
            <a:ext cx="2243286" cy="1572208"/>
          </a:xfrm>
          <a:custGeom>
            <a:avLst/>
            <a:gdLst>
              <a:gd name="connsiteX0" fmla="*/ 0 w 1825527"/>
              <a:gd name="connsiteY0" fmla="*/ 656284 h 1348087"/>
              <a:gd name="connsiteX1" fmla="*/ 749692 w 1825527"/>
              <a:gd name="connsiteY1" fmla="*/ 9285 h 1348087"/>
              <a:gd name="connsiteX2" fmla="*/ 1507400 w 1825527"/>
              <a:gd name="connsiteY2" fmla="*/ 0 h 1348087"/>
              <a:gd name="connsiteX3" fmla="*/ 1825527 w 1825527"/>
              <a:gd name="connsiteY3" fmla="*/ 660136 h 1348087"/>
              <a:gd name="connsiteX4" fmla="*/ 1500204 w 1825527"/>
              <a:gd name="connsiteY4" fmla="*/ 1294544 h 1348087"/>
              <a:gd name="connsiteX5" fmla="*/ 734847 w 1825527"/>
              <a:gd name="connsiteY5" fmla="*/ 1348087 h 1348087"/>
              <a:gd name="connsiteX6" fmla="*/ 0 w 1825527"/>
              <a:gd name="connsiteY6" fmla="*/ 656284 h 134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527" h="1348087">
                <a:moveTo>
                  <a:pt x="0" y="656284"/>
                </a:moveTo>
                <a:lnTo>
                  <a:pt x="749692" y="9285"/>
                </a:lnTo>
                <a:lnTo>
                  <a:pt x="1507400" y="0"/>
                </a:lnTo>
                <a:lnTo>
                  <a:pt x="1825527" y="660136"/>
                </a:lnTo>
                <a:lnTo>
                  <a:pt x="1500204" y="1294544"/>
                </a:lnTo>
                <a:lnTo>
                  <a:pt x="734847" y="1348087"/>
                </a:lnTo>
                <a:lnTo>
                  <a:pt x="0" y="656284"/>
                </a:lnTo>
                <a:close/>
              </a:path>
            </a:pathLst>
          </a:custGeom>
          <a:noFill/>
          <a:ln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 b="1">
              <a:solidFill>
                <a:prstClr val="white"/>
              </a:solidFill>
            </a:endParaRPr>
          </a:p>
        </p:txBody>
      </p:sp>
      <p:sp>
        <p:nvSpPr>
          <p:cNvPr id="164" name="Шестиугольник 160">
            <a:extLst>
              <a:ext uri="{FF2B5EF4-FFF2-40B4-BE49-F238E27FC236}">
                <a16:creationId xmlns:a16="http://schemas.microsoft.com/office/drawing/2014/main" id="{3AA1733C-B95A-633A-E4C1-06FA94F51A7E}"/>
              </a:ext>
            </a:extLst>
          </p:cNvPr>
          <p:cNvSpPr/>
          <p:nvPr/>
        </p:nvSpPr>
        <p:spPr>
          <a:xfrm rot="1800000">
            <a:off x="3426398" y="2772271"/>
            <a:ext cx="2236198" cy="1773344"/>
          </a:xfrm>
          <a:custGeom>
            <a:avLst/>
            <a:gdLst>
              <a:gd name="connsiteX0" fmla="*/ 0 w 1822652"/>
              <a:gd name="connsiteY0" fmla="*/ 1010930 h 1773344"/>
              <a:gd name="connsiteX1" fmla="*/ 459889 w 1822652"/>
              <a:gd name="connsiteY1" fmla="*/ 0 h 1773344"/>
              <a:gd name="connsiteX2" fmla="*/ 1608645 w 1822652"/>
              <a:gd name="connsiteY2" fmla="*/ 23926 h 1773344"/>
              <a:gd name="connsiteX3" fmla="*/ 1822652 w 1822652"/>
              <a:gd name="connsiteY3" fmla="*/ 1009802 h 1773344"/>
              <a:gd name="connsiteX4" fmla="*/ 1492197 w 1822652"/>
              <a:gd name="connsiteY4" fmla="*/ 1773344 h 1773344"/>
              <a:gd name="connsiteX5" fmla="*/ 609565 w 1822652"/>
              <a:gd name="connsiteY5" fmla="*/ 1761784 h 1773344"/>
              <a:gd name="connsiteX6" fmla="*/ 0 w 1822652"/>
              <a:gd name="connsiteY6" fmla="*/ 1010930 h 177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651" h="1773343">
                <a:moveTo>
                  <a:pt x="0" y="1010930"/>
                </a:moveTo>
                <a:lnTo>
                  <a:pt x="459889" y="0"/>
                </a:lnTo>
                <a:lnTo>
                  <a:pt x="1608645" y="23926"/>
                </a:lnTo>
                <a:lnTo>
                  <a:pt x="1822652" y="1009802"/>
                </a:lnTo>
                <a:lnTo>
                  <a:pt x="1492197" y="1773344"/>
                </a:lnTo>
                <a:lnTo>
                  <a:pt x="609565" y="1761784"/>
                </a:lnTo>
                <a:lnTo>
                  <a:pt x="0" y="1010930"/>
                </a:lnTo>
                <a:close/>
              </a:path>
            </a:pathLst>
          </a:cu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>
              <a:solidFill>
                <a:prstClr val="whit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78784" y="6607276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578784" y="550177"/>
            <a:ext cx="814834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</a:rPr>
              <a:t>СОЦИАЛЬНО-ЭКОНОМИЧЕСКИЕ ПОКАЗАТЕЛИ</a:t>
            </a:r>
          </a:p>
          <a:p>
            <a:pPr defTabSz="457200"/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СВЕТЛОЯРСКОГО </a:t>
            </a:r>
            <a:r>
              <a:rPr lang="x-none" sz="2400">
                <a:solidFill>
                  <a:prstClr val="black"/>
                </a:solidFill>
                <a:latin typeface="Arial" panose="020B0604020202020204" pitchFamily="34" charset="0"/>
              </a:rPr>
              <a:t>МУНИЦИПАЛЬНОГО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</a:rPr>
              <a:t>РАЙОНА</a:t>
            </a:r>
            <a:endParaRPr lang="x-none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301019" y="3528432"/>
            <a:ext cx="638305" cy="41740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17464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323929" y="5381777"/>
            <a:ext cx="638305" cy="41740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2,4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6516221" y="3578298"/>
            <a:ext cx="638305" cy="41740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33,5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7" name="Скругленный прямоугольник 56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6430326" y="5366614"/>
            <a:ext cx="638305" cy="41740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50228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988713" y="3517809"/>
            <a:ext cx="654463" cy="417404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20405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1073251" y="5388331"/>
            <a:ext cx="654463" cy="417404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4,5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7183857" y="3582646"/>
            <a:ext cx="654463" cy="417404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40,0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7130182" y="5347835"/>
            <a:ext cx="654463" cy="417404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60865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1736037" y="3502086"/>
            <a:ext cx="690775" cy="422475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20965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1896801" y="5361553"/>
            <a:ext cx="690775" cy="422475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5,3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4" name="Скругленный прямоугольник 63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7904817" y="3559843"/>
            <a:ext cx="690775" cy="422475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45,0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7932457" y="5326207"/>
            <a:ext cx="690775" cy="422475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</a:rPr>
              <a:t>66117</a:t>
            </a:r>
            <a:endParaRPr lang="x-none" sz="11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4ADCF-E461-A409-CFCF-5A96BCE09A60}"/>
              </a:ext>
            </a:extLst>
          </p:cNvPr>
          <p:cNvSpPr txBox="1"/>
          <p:nvPr/>
        </p:nvSpPr>
        <p:spPr>
          <a:xfrm>
            <a:off x="1912380" y="5928076"/>
            <a:ext cx="72230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2024 год</a:t>
            </a:r>
            <a:endParaRPr lang="x-none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276B5-A05C-4084-6B05-771C3FE2940E}"/>
              </a:ext>
            </a:extLst>
          </p:cNvPr>
          <p:cNvSpPr txBox="1"/>
          <p:nvPr/>
        </p:nvSpPr>
        <p:spPr>
          <a:xfrm>
            <a:off x="1194516" y="5938957"/>
            <a:ext cx="24285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2023</a:t>
            </a:r>
            <a:endParaRPr lang="x-none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2455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2B56E9F4-E4FE-07B5-1673-7C188D637F75}"/>
              </a:ext>
            </a:extLst>
          </p:cNvPr>
          <p:cNvSpPr/>
          <p:nvPr/>
        </p:nvSpPr>
        <p:spPr>
          <a:xfrm>
            <a:off x="7223146" y="3965294"/>
            <a:ext cx="1811557" cy="2342528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843EC5-B93D-014D-3D45-983FBD45BCAE}"/>
              </a:ext>
            </a:extLst>
          </p:cNvPr>
          <p:cNvSpPr txBox="1"/>
          <p:nvPr/>
        </p:nvSpPr>
        <p:spPr>
          <a:xfrm>
            <a:off x="7382340" y="4848841"/>
            <a:ext cx="149316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безработные граждане*</a:t>
            </a:r>
            <a:endParaRPr lang="x-none" sz="11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4C7367CC-2C8F-E4DC-E8B8-3D16B5436723}"/>
              </a:ext>
            </a:extLst>
          </p:cNvPr>
          <p:cNvSpPr/>
          <p:nvPr/>
        </p:nvSpPr>
        <p:spPr>
          <a:xfrm>
            <a:off x="4937917" y="1847740"/>
            <a:ext cx="4096791" cy="2037913"/>
          </a:xfrm>
          <a:prstGeom prst="roundRect">
            <a:avLst>
              <a:gd name="adj" fmla="val 1231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CA13AC4-7435-DEEE-4605-E265104DD5A0}"/>
              </a:ext>
            </a:extLst>
          </p:cNvPr>
          <p:cNvSpPr/>
          <p:nvPr/>
        </p:nvSpPr>
        <p:spPr>
          <a:xfrm>
            <a:off x="4873542" y="1205781"/>
            <a:ext cx="4145881" cy="641960"/>
          </a:xfrm>
          <a:prstGeom prst="roundRect">
            <a:avLst>
              <a:gd name="adj" fmla="val 3062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A2C6274-4B9B-F40B-8680-725F6BB96DFB}"/>
              </a:ext>
            </a:extLst>
          </p:cNvPr>
          <p:cNvSpPr/>
          <p:nvPr/>
        </p:nvSpPr>
        <p:spPr>
          <a:xfrm>
            <a:off x="5026862" y="3965294"/>
            <a:ext cx="1854819" cy="2376000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578786" y="1196752"/>
            <a:ext cx="4151851" cy="2579522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6" y="163628"/>
            <a:ext cx="174238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578788" y="1268765"/>
            <a:ext cx="412604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НОМИНАЛЬНАЯ НАЧИСЛЕННАЯ ЗАРАБОТНАЯ ПЛАТА РАБОТНИКОВ КРУПНЫХ И СРЕДНИХ ПРЕДПРИЯТИЙ И НЕКОММЕРЧЕСКИХ ОРГАНИЗАЦИЙ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7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8543F39-1862-225F-676D-5EA9ED5042F5}"/>
              </a:ext>
            </a:extLst>
          </p:cNvPr>
          <p:cNvSpPr/>
          <p:nvPr/>
        </p:nvSpPr>
        <p:spPr>
          <a:xfrm>
            <a:off x="578784" y="3931822"/>
            <a:ext cx="4328654" cy="2376000"/>
          </a:xfrm>
          <a:prstGeom prst="roundRect">
            <a:avLst>
              <a:gd name="adj" fmla="val 1220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4316841"/>
              </p:ext>
            </p:extLst>
          </p:nvPr>
        </p:nvGraphicFramePr>
        <p:xfrm>
          <a:off x="755576" y="1847740"/>
          <a:ext cx="3068346" cy="1872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97D06431-2278-115D-A93F-C4A505FF50CB}"/>
              </a:ext>
            </a:extLst>
          </p:cNvPr>
          <p:cNvSpPr txBox="1"/>
          <p:nvPr/>
        </p:nvSpPr>
        <p:spPr>
          <a:xfrm>
            <a:off x="578788" y="4210011"/>
            <a:ext cx="412604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РАБОТНИКОВ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ОТРАСЛЯМ В 2025 ГОДУ</a:t>
            </a: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28A48725-C2BB-5FD4-9E15-191D578545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1887990"/>
              </p:ext>
            </p:extLst>
          </p:nvPr>
        </p:nvGraphicFramePr>
        <p:xfrm>
          <a:off x="606835" y="4645923"/>
          <a:ext cx="4199910" cy="166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B5022CB5-E7E2-AA50-A10D-C4C65B8B942C}"/>
              </a:ext>
            </a:extLst>
          </p:cNvPr>
          <p:cNvSpPr txBox="1"/>
          <p:nvPr/>
        </p:nvSpPr>
        <p:spPr>
          <a:xfrm>
            <a:off x="3915025" y="2034900"/>
            <a:ext cx="70095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 роста</a:t>
            </a:r>
            <a:r>
              <a:rPr lang="en-US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*%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172FE0D-553A-FE0F-3A47-C64F9D09AA29}"/>
              </a:ext>
            </a:extLst>
          </p:cNvPr>
          <p:cNvCxnSpPr/>
          <p:nvPr/>
        </p:nvCxnSpPr>
        <p:spPr>
          <a:xfrm flipH="1">
            <a:off x="3817954" y="2034900"/>
            <a:ext cx="0" cy="1498009"/>
          </a:xfrm>
          <a:prstGeom prst="line">
            <a:avLst/>
          </a:prstGeom>
          <a:ln w="12700"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EFDBC0B8-5E11-F341-0ED5-65974A167108}"/>
              </a:ext>
            </a:extLst>
          </p:cNvPr>
          <p:cNvSpPr/>
          <p:nvPr/>
        </p:nvSpPr>
        <p:spPr>
          <a:xfrm>
            <a:off x="3915030" y="2142622"/>
            <a:ext cx="700948" cy="57876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108,6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BC90595E-27D2-4878-4C3C-D23C5E914F17}"/>
              </a:ext>
            </a:extLst>
          </p:cNvPr>
          <p:cNvSpPr/>
          <p:nvPr/>
        </p:nvSpPr>
        <p:spPr>
          <a:xfrm>
            <a:off x="3915025" y="2702196"/>
            <a:ext cx="700947" cy="543338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121,18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F366D0DC-2F2F-1395-6E58-4CEE70D8CCE3}"/>
              </a:ext>
            </a:extLst>
          </p:cNvPr>
          <p:cNvSpPr/>
          <p:nvPr/>
        </p:nvSpPr>
        <p:spPr>
          <a:xfrm>
            <a:off x="3915031" y="3245534"/>
            <a:ext cx="700947" cy="543338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120,61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5" name="Таблица 44">
            <a:extLst>
              <a:ext uri="{FF2B5EF4-FFF2-40B4-BE49-F238E27FC236}">
                <a16:creationId xmlns:a16="http://schemas.microsoft.com/office/drawing/2014/main" id="{01D18615-3BD4-9047-32C3-3CA2012B6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816968"/>
              </p:ext>
            </p:extLst>
          </p:nvPr>
        </p:nvGraphicFramePr>
        <p:xfrm>
          <a:off x="4873542" y="1226135"/>
          <a:ext cx="4096790" cy="2584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993">
                  <a:extLst>
                    <a:ext uri="{9D8B030D-6E8A-4147-A177-3AD203B41FA5}">
                      <a16:colId xmlns:a16="http://schemas.microsoft.com/office/drawing/2014/main" val="3318199641"/>
                    </a:ext>
                  </a:extLst>
                </a:gridCol>
                <a:gridCol w="428858">
                  <a:extLst>
                    <a:ext uri="{9D8B030D-6E8A-4147-A177-3AD203B41FA5}">
                      <a16:colId xmlns:a16="http://schemas.microsoft.com/office/drawing/2014/main" val="1343176932"/>
                    </a:ext>
                  </a:extLst>
                </a:gridCol>
                <a:gridCol w="786238">
                  <a:extLst>
                    <a:ext uri="{9D8B030D-6E8A-4147-A177-3AD203B41FA5}">
                      <a16:colId xmlns:a16="http://schemas.microsoft.com/office/drawing/2014/main" val="2111604541"/>
                    </a:ext>
                  </a:extLst>
                </a:gridCol>
                <a:gridCol w="766626">
                  <a:extLst>
                    <a:ext uri="{9D8B030D-6E8A-4147-A177-3AD203B41FA5}">
                      <a16:colId xmlns:a16="http://schemas.microsoft.com/office/drawing/2014/main" val="2298273598"/>
                    </a:ext>
                  </a:extLst>
                </a:gridCol>
                <a:gridCol w="804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2348">
                <a:tc>
                  <a:txBody>
                    <a:bodyPr/>
                    <a:lstStyle/>
                    <a:p>
                      <a:pPr algn="ctr"/>
                      <a:r>
                        <a:rPr lang="x-none" sz="10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marL="84406" marR="8440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0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ИЗМ</a:t>
                      </a:r>
                    </a:p>
                  </a:txBody>
                  <a:tcPr marL="84406" marR="8440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x-none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84406" marR="8440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x-none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84406" marR="84406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x-none" sz="10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6" marR="8440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852991"/>
                  </a:ext>
                </a:extLst>
              </a:tr>
              <a:tr h="252865">
                <a:tc rowSpan="2">
                  <a:txBody>
                    <a:bodyPr/>
                    <a:lstStyle/>
                    <a:p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x-none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реднемесячная заработная плата одного работающего         по полному кругу предприятий</a:t>
                      </a:r>
                    </a:p>
                  </a:txBody>
                  <a:tcPr marL="132923" marR="84406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marL="84406" marR="84406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51890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60556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66117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06270"/>
                  </a:ext>
                </a:extLst>
              </a:tr>
              <a:tr h="342788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4406" marR="84406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127,6</a:t>
                      </a:r>
                      <a:r>
                        <a:rPr lang="en-US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116,7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109,2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235586"/>
                  </a:ext>
                </a:extLst>
              </a:tr>
              <a:tr h="431659">
                <a:tc>
                  <a:txBody>
                    <a:bodyPr/>
                    <a:lstStyle/>
                    <a:p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реднемесячная заработная плата по (</a:t>
                      </a:r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Волгоградской</a:t>
                      </a:r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области)</a:t>
                      </a:r>
                      <a:endParaRPr lang="x-none" sz="700" b="0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2923" marR="84406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marL="84406" marR="84406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49462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61254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66412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79490"/>
                  </a:ext>
                </a:extLst>
              </a:tr>
              <a:tr h="253917">
                <a:tc>
                  <a:txBody>
                    <a:bodyPr/>
                    <a:lstStyle/>
                    <a:p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реальная</a:t>
                      </a:r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заработная плата </a:t>
                      </a:r>
                    </a:p>
                  </a:txBody>
                  <a:tcPr marL="132923" marR="84406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marL="84406" marR="84406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38580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35828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38164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anchor="ctr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292117"/>
                  </a:ext>
                </a:extLst>
              </a:tr>
              <a:tr h="4535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реальная</a:t>
                      </a:r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заработная плата </a:t>
                      </a:r>
                    </a:p>
                    <a:p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kumimoji="0" lang="x-none" sz="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Волгоградской</a:t>
                      </a:r>
                      <a:r>
                        <a:rPr kumimoji="0" lang="x-none" sz="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области</a:t>
                      </a:r>
                      <a:endParaRPr lang="x-none" sz="700" b="1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2923" marR="84406" marB="720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7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marL="84406" marR="84406" marB="720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45493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B="7175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42245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B="7175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7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45624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B="7175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497627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7326AD10-2947-EFC3-9FD0-462C38686134}"/>
              </a:ext>
            </a:extLst>
          </p:cNvPr>
          <p:cNvSpPr txBox="1"/>
          <p:nvPr/>
        </p:nvSpPr>
        <p:spPr>
          <a:xfrm>
            <a:off x="578785" y="3804062"/>
            <a:ext cx="394847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предыдущему году</a:t>
            </a:r>
            <a:endParaRPr lang="x-none" sz="600" i="1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4982608" y="3873874"/>
            <a:ext cx="394847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 роста указан в процентах к предыдущему году</a:t>
            </a:r>
            <a:endParaRPr lang="x-none" sz="600" i="1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23ED422-DF9E-9D1D-A2F9-831F081A251F}"/>
              </a:ext>
            </a:extLst>
          </p:cNvPr>
          <p:cNvSpPr txBox="1"/>
          <p:nvPr/>
        </p:nvSpPr>
        <p:spPr>
          <a:xfrm>
            <a:off x="5296310" y="4363899"/>
            <a:ext cx="158537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0,2%</a:t>
            </a:r>
            <a:endParaRPr lang="x-none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BF4CEF-8376-EA30-4646-371E66EC9A7B}"/>
              </a:ext>
            </a:extLst>
          </p:cNvPr>
          <p:cNvSpPr txBox="1"/>
          <p:nvPr/>
        </p:nvSpPr>
        <p:spPr>
          <a:xfrm>
            <a:off x="5131704" y="4854688"/>
            <a:ext cx="149316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регистрируемая безработица </a:t>
            </a:r>
            <a:endParaRPr lang="x-none" sz="11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DE570A78-46A9-3F07-36FA-94EF1D510C3A}"/>
              </a:ext>
            </a:extLst>
          </p:cNvPr>
          <p:cNvSpPr/>
          <p:nvPr/>
        </p:nvSpPr>
        <p:spPr>
          <a:xfrm>
            <a:off x="5128715" y="5427232"/>
            <a:ext cx="749572" cy="27520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0,17%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Рисунок 70" descr="Отменить подписку со сплошной заливкой">
            <a:extLst>
              <a:ext uri="{FF2B5EF4-FFF2-40B4-BE49-F238E27FC236}">
                <a16:creationId xmlns:a16="http://schemas.microsoft.com/office/drawing/2014/main" id="{96BAE458-C0B9-5E94-E09C-84ADC4827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0539" y="4066128"/>
            <a:ext cx="332308" cy="360000"/>
          </a:xfrm>
          <a:prstGeom prst="rect">
            <a:avLst/>
          </a:prstGeom>
        </p:spPr>
      </p:pic>
      <p:pic>
        <p:nvPicPr>
          <p:cNvPr id="73" name="Рисунок 72" descr="Уменьшить со сплошной заливкой">
            <a:extLst>
              <a:ext uri="{FF2B5EF4-FFF2-40B4-BE49-F238E27FC236}">
                <a16:creationId xmlns:a16="http://schemas.microsoft.com/office/drawing/2014/main" id="{F7DE0371-C049-15C0-FB63-F322CF1A1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98777" y="4066128"/>
            <a:ext cx="332308" cy="3600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22792DB-D6F2-13EE-AD40-3281D52F5D03}"/>
              </a:ext>
            </a:extLst>
          </p:cNvPr>
          <p:cNvSpPr txBox="1"/>
          <p:nvPr/>
        </p:nvSpPr>
        <p:spPr>
          <a:xfrm>
            <a:off x="7555071" y="4379288"/>
            <a:ext cx="6638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</a:t>
            </a:r>
            <a:endParaRPr lang="x-none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65CD84-16A0-1463-24A7-04BB3B4AC8B8}"/>
              </a:ext>
            </a:extLst>
          </p:cNvPr>
          <p:cNvSpPr txBox="1"/>
          <p:nvPr/>
        </p:nvSpPr>
        <p:spPr>
          <a:xfrm>
            <a:off x="8077851" y="4548575"/>
            <a:ext cx="104186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чел.</a:t>
            </a:r>
            <a:endParaRPr lang="x-none" sz="11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1F7855C-3C0A-4AA7-EFF7-C1E794F9135E}"/>
              </a:ext>
            </a:extLst>
          </p:cNvPr>
          <p:cNvSpPr txBox="1"/>
          <p:nvPr/>
        </p:nvSpPr>
        <p:spPr>
          <a:xfrm>
            <a:off x="7037502" y="6329891"/>
            <a:ext cx="394847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*Нетрудоустроенные граждане на 01.01.2024 </a:t>
            </a:r>
            <a:endParaRPr lang="x-none" sz="600" i="1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2CD61-52B2-2F21-B305-8346B1FF7764}"/>
              </a:ext>
            </a:extLst>
          </p:cNvPr>
          <p:cNvSpPr txBox="1"/>
          <p:nvPr/>
        </p:nvSpPr>
        <p:spPr>
          <a:xfrm>
            <a:off x="7321249" y="5891942"/>
            <a:ext cx="16981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по (Волгоградской области) </a:t>
            </a:r>
          </a:p>
          <a:p>
            <a:r>
              <a:rPr lang="ru-RU" sz="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01.01.2024</a:t>
            </a:r>
            <a:endParaRPr lang="x-none" sz="6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3F441-3CBA-940B-B7FB-81A8DF61A225}"/>
              </a:ext>
            </a:extLst>
          </p:cNvPr>
          <p:cNvSpPr txBox="1"/>
          <p:nvPr/>
        </p:nvSpPr>
        <p:spPr>
          <a:xfrm>
            <a:off x="5084241" y="5891947"/>
            <a:ext cx="14931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по (Волгоградской области) </a:t>
            </a:r>
          </a:p>
          <a:p>
            <a:r>
              <a:rPr lang="ru-RU" sz="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01.01.2024</a:t>
            </a:r>
            <a:endParaRPr lang="x-none" sz="6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DE570A78-46A9-3F07-36FA-94EF1D510C3A}"/>
              </a:ext>
            </a:extLst>
          </p:cNvPr>
          <p:cNvSpPr/>
          <p:nvPr/>
        </p:nvSpPr>
        <p:spPr>
          <a:xfrm>
            <a:off x="7332426" y="5445283"/>
            <a:ext cx="749572" cy="27520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  <a:endParaRPr lang="x-none" sz="11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06834" y="655177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20862785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134" descr="Посевы со сплошной заливкой">
            <a:extLst>
              <a:ext uri="{FF2B5EF4-FFF2-40B4-BE49-F238E27FC236}">
                <a16:creationId xmlns:a16="http://schemas.microsoft.com/office/drawing/2014/main" id="{9A813BFB-987D-79B3-9F3C-24EA109F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9108" y="5328969"/>
            <a:ext cx="332308" cy="360000"/>
          </a:xfrm>
          <a:prstGeom prst="rect">
            <a:avLst/>
          </a:prstGeom>
        </p:spPr>
      </p:pic>
      <p:pic>
        <p:nvPicPr>
          <p:cNvPr id="127" name="Рисунок 126" descr="Золотые слитки со сплошной заливкой">
            <a:extLst>
              <a:ext uri="{FF2B5EF4-FFF2-40B4-BE49-F238E27FC236}">
                <a16:creationId xmlns:a16="http://schemas.microsoft.com/office/drawing/2014/main" id="{A7927950-A61A-0659-A375-9FF5BC9F8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7866" y="2787234"/>
            <a:ext cx="332308" cy="360000"/>
          </a:xfrm>
          <a:prstGeom prst="rect">
            <a:avLst/>
          </a:prstGeom>
        </p:spPr>
      </p:pic>
      <p:pic>
        <p:nvPicPr>
          <p:cNvPr id="131" name="Рисунок 130" descr="Холмы со сплошной заливкой">
            <a:extLst>
              <a:ext uri="{FF2B5EF4-FFF2-40B4-BE49-F238E27FC236}">
                <a16:creationId xmlns:a16="http://schemas.microsoft.com/office/drawing/2014/main" id="{50B1F77A-2D91-C5DF-2A6E-FCA200EB9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3118" y="2748060"/>
            <a:ext cx="332308" cy="360000"/>
          </a:xfrm>
          <a:prstGeom prst="rect">
            <a:avLst/>
          </a:prstGeom>
        </p:spPr>
      </p:pic>
      <p:pic>
        <p:nvPicPr>
          <p:cNvPr id="101" name="Рисунок 100" descr="Сельское хозяйство со сплошной заливкой">
            <a:extLst>
              <a:ext uri="{FF2B5EF4-FFF2-40B4-BE49-F238E27FC236}">
                <a16:creationId xmlns:a16="http://schemas.microsoft.com/office/drawing/2014/main" id="{208E3681-9B4F-4B33-A212-E62D0B4EF4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8708" y="5426221"/>
            <a:ext cx="332308" cy="360000"/>
          </a:xfrm>
          <a:prstGeom prst="rect">
            <a:avLst/>
          </a:prstGeom>
        </p:spPr>
      </p:pic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591690" y="2269725"/>
            <a:ext cx="4151851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591690" y="1376761"/>
            <a:ext cx="4151851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7E90DD8-F625-774B-4916-57BEE3A50CB4}"/>
              </a:ext>
            </a:extLst>
          </p:cNvPr>
          <p:cNvSpPr/>
          <p:nvPr/>
        </p:nvSpPr>
        <p:spPr>
          <a:xfrm>
            <a:off x="578786" y="4824786"/>
            <a:ext cx="4151851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578786" y="3931822"/>
            <a:ext cx="4151851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ПОЧВЫ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5" y="163628"/>
            <a:ext cx="99450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7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4892398" y="1376761"/>
            <a:ext cx="4151851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МЕСТОРОЖДЕНИЯ И ПРОЯВЛЕНИЯ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AE91EFE9-B67B-0E7F-6272-816E1137AE9A}"/>
              </a:ext>
            </a:extLst>
          </p:cNvPr>
          <p:cNvSpPr/>
          <p:nvPr/>
        </p:nvSpPr>
        <p:spPr>
          <a:xfrm>
            <a:off x="4879496" y="4824786"/>
            <a:ext cx="4151851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4879496" y="3931822"/>
            <a:ext cx="4151851" cy="775596"/>
          </a:xfrm>
          <a:prstGeom prst="roundRect">
            <a:avLst>
              <a:gd name="adj" fmla="val 2520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ЗЕМЛИ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C4A423-2228-521E-E06B-9B389FC0E335}"/>
              </a:ext>
            </a:extLst>
          </p:cNvPr>
          <p:cNvSpPr txBox="1"/>
          <p:nvPr/>
        </p:nvSpPr>
        <p:spPr>
          <a:xfrm>
            <a:off x="772086" y="2424929"/>
            <a:ext cx="32076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влажный континентальный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108956" y="2758784"/>
            <a:ext cx="209489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Среднегодовая температура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15,1 ℃ 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летний максимум + 39,2 ℃;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зимний минимум - 21,9  ℃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108957" y="3214846"/>
            <a:ext cx="150699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среднем по году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4,6 дней в месяце идёт дождь</a:t>
            </a: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301" y="2748060"/>
            <a:ext cx="332308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1301" y="3218061"/>
            <a:ext cx="332308" cy="36000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E1B2EC90-8DAE-0957-5D26-BE6AB5E7E7C7}"/>
              </a:ext>
            </a:extLst>
          </p:cNvPr>
          <p:cNvSpPr txBox="1"/>
          <p:nvPr/>
        </p:nvSpPr>
        <p:spPr>
          <a:xfrm>
            <a:off x="1375260" y="5539192"/>
            <a:ext cx="240661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гумуса и мощность гумусовых горизонтов не велико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DE3B28B-9C2A-C4FD-BC1D-17B55EA166BC}"/>
              </a:ext>
            </a:extLst>
          </p:cNvPr>
          <p:cNvSpPr txBox="1"/>
          <p:nvPr/>
        </p:nvSpPr>
        <p:spPr>
          <a:xfrm>
            <a:off x="1261445" y="5324304"/>
            <a:ext cx="333064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20"/>
              </a:lnSpc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преобладают каштановые и темно-каштановые</a:t>
            </a:r>
          </a:p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endParaRPr lang="ru-RU" sz="600" b="1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ED753C6-79DF-D592-0C83-B15E5284834C}"/>
              </a:ext>
            </a:extLst>
          </p:cNvPr>
          <p:cNvSpPr txBox="1"/>
          <p:nvPr/>
        </p:nvSpPr>
        <p:spPr>
          <a:xfrm>
            <a:off x="5072789" y="2428137"/>
            <a:ext cx="333414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 млрд. тонн запасов каменной соли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7350817-E0E1-F8FA-9710-5BB6612E517F}"/>
              </a:ext>
            </a:extLst>
          </p:cNvPr>
          <p:cNvSpPr txBox="1"/>
          <p:nvPr/>
        </p:nvSpPr>
        <p:spPr>
          <a:xfrm>
            <a:off x="7365235" y="3053600"/>
            <a:ext cx="1679009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месторождения формовочных и строительных песков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B81FAEA-1548-B5F4-06CC-079A55CF6E19}"/>
              </a:ext>
            </a:extLst>
          </p:cNvPr>
          <p:cNvSpPr txBox="1"/>
          <p:nvPr/>
        </p:nvSpPr>
        <p:spPr>
          <a:xfrm>
            <a:off x="5059887" y="4979990"/>
            <a:ext cx="333414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318,5 тыс. га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5396763" y="5339703"/>
            <a:ext cx="141383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с/х назначения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281,5 тыс. га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2232438-0B4C-EE5D-F317-B1A618F94DAC}"/>
              </a:ext>
            </a:extLst>
          </p:cNvPr>
          <p:cNvSpPr txBox="1"/>
          <p:nvPr/>
        </p:nvSpPr>
        <p:spPr>
          <a:xfrm>
            <a:off x="5396763" y="5816191"/>
            <a:ext cx="163305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промышленности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23,0 тыс. га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2D72C5B-E6A0-1041-A71A-27D5324B5B6E}"/>
              </a:ext>
            </a:extLst>
          </p:cNvPr>
          <p:cNvSpPr txBox="1"/>
          <p:nvPr/>
        </p:nvSpPr>
        <p:spPr>
          <a:xfrm>
            <a:off x="7320179" y="3578061"/>
            <a:ext cx="1662821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6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пески используются в строительстве</a:t>
            </a:r>
            <a:endParaRPr lang="en-US" sz="6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Рисунок 132" descr="Производство со сплошной заливкой">
            <a:extLst>
              <a:ext uri="{FF2B5EF4-FFF2-40B4-BE49-F238E27FC236}">
                <a16:creationId xmlns:a16="http://schemas.microsoft.com/office/drawing/2014/main" id="{B1E22031-B859-A4F3-7118-A7C6CB50C7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86828" y="5786221"/>
            <a:ext cx="332308" cy="360000"/>
          </a:xfrm>
          <a:prstGeom prst="rect">
            <a:avLst/>
          </a:prstGeom>
        </p:spPr>
      </p:pic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CF61200C-1B4F-94A8-B2A9-63CB92B95149}"/>
              </a:ext>
            </a:extLst>
          </p:cNvPr>
          <p:cNvSpPr/>
          <p:nvPr/>
        </p:nvSpPr>
        <p:spPr>
          <a:xfrm>
            <a:off x="4890256" y="2266007"/>
            <a:ext cx="4151851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319141" y="3108070"/>
            <a:ext cx="140093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354849" y="2928070"/>
            <a:ext cx="140093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поваренная соль 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362837" y="3112978"/>
            <a:ext cx="140093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глины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350817-E0E1-F8FA-9710-5BB6612E517F}"/>
              </a:ext>
            </a:extLst>
          </p:cNvPr>
          <p:cNvSpPr txBox="1"/>
          <p:nvPr/>
        </p:nvSpPr>
        <p:spPr>
          <a:xfrm>
            <a:off x="7365235" y="2828745"/>
            <a:ext cx="167900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месторождения бишофита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357107" y="3312583"/>
            <a:ext cx="14009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кирпично-черепичное сырье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32511" y="659736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27561659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029682" y="2269716"/>
            <a:ext cx="2027077" cy="4255627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>
              <a:solidFill>
                <a:prstClr val="white"/>
              </a:solidFill>
            </a:endParaRPr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014105" y="1376762"/>
            <a:ext cx="2027076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>
                <a:solidFill>
                  <a:prstClr val="white"/>
                </a:solidFill>
                <a:latin typeface="Arial" panose="020B0604020202020204" pitchFamily="34" charset="0"/>
              </a:rPr>
              <a:t>КУЛЬТУРА И ИСКУССТВО</a:t>
            </a:r>
            <a:endParaRPr lang="x-none">
              <a:solidFill>
                <a:prstClr val="white"/>
              </a:solidFill>
            </a:endParaRP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198610" y="2528253"/>
            <a:ext cx="15812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18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клубных учреждений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BC46FF49-74DA-9C59-D684-B1B12D37A8F7}"/>
              </a:ext>
            </a:extLst>
          </p:cNvPr>
          <p:cNvSpPr txBox="1"/>
          <p:nvPr/>
        </p:nvSpPr>
        <p:spPr>
          <a:xfrm>
            <a:off x="7198608" y="5518082"/>
            <a:ext cx="1836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4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</a:endParaRP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туристических маршрута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E9F12BC2-BFAA-BED4-F03C-AD706AF7061B}"/>
              </a:ext>
            </a:extLst>
          </p:cNvPr>
          <p:cNvSpPr txBox="1"/>
          <p:nvPr/>
        </p:nvSpPr>
        <p:spPr>
          <a:xfrm>
            <a:off x="7198609" y="4770624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43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памятников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5C27278C-6818-C17F-D51C-27DC77A4DF73}"/>
              </a:ext>
            </a:extLst>
          </p:cNvPr>
          <p:cNvSpPr txBox="1"/>
          <p:nvPr/>
        </p:nvSpPr>
        <p:spPr>
          <a:xfrm>
            <a:off x="7198609" y="4023167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музей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D6CFA95-6D40-CD7C-1A91-86822FB92694}"/>
              </a:ext>
            </a:extLst>
          </p:cNvPr>
          <p:cNvSpPr txBox="1"/>
          <p:nvPr/>
        </p:nvSpPr>
        <p:spPr>
          <a:xfrm>
            <a:off x="7198609" y="3275710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17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библиотек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ru-RU" sz="2400" b="1">
                <a:solidFill>
                  <a:prstClr val="black"/>
                </a:solidFill>
                <a:latin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5" y="163628"/>
            <a:ext cx="167204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pPr defTabSz="457200"/>
            <a:r>
              <a:rPr lang="ru-RU" sz="800" b="1">
                <a:solidFill>
                  <a:prstClr val="white"/>
                </a:solidFill>
                <a:latin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4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prstClr val="black"/>
                </a:solidFill>
                <a:latin typeface="Arial" panose="020B0604020202020204" pitchFamily="34" charset="0"/>
              </a:rPr>
              <a:pPr/>
              <a:t>7</a:t>
            </a:fld>
            <a:endParaRPr lang="x-none" sz="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FEBFB40-7B6B-80BC-E2A0-D704509DB297}"/>
              </a:ext>
            </a:extLst>
          </p:cNvPr>
          <p:cNvSpPr/>
          <p:nvPr/>
        </p:nvSpPr>
        <p:spPr>
          <a:xfrm>
            <a:off x="578785" y="2269716"/>
            <a:ext cx="2027077" cy="4255627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578784" y="1376762"/>
            <a:ext cx="2027076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>
                <a:solidFill>
                  <a:prstClr val="white"/>
                </a:solidFill>
                <a:latin typeface="Arial" panose="020B0604020202020204" pitchFamily="34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6168" y="1462881"/>
            <a:ext cx="332308" cy="360000"/>
          </a:xfrm>
          <a:prstGeom prst="rect">
            <a:avLst/>
          </a:prstGeom>
        </p:spPr>
      </p:pic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BDF2D16B-1BE3-EA25-8DF1-54012BAE852A}"/>
              </a:ext>
            </a:extLst>
          </p:cNvPr>
          <p:cNvCxnSpPr/>
          <p:nvPr/>
        </p:nvCxnSpPr>
        <p:spPr>
          <a:xfrm flipH="1">
            <a:off x="1703110" y="2444352"/>
            <a:ext cx="0" cy="36980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FED3015-490E-945C-F94C-90A898212B48}"/>
              </a:ext>
            </a:extLst>
          </p:cNvPr>
          <p:cNvSpPr txBox="1"/>
          <p:nvPr/>
        </p:nvSpPr>
        <p:spPr>
          <a:xfrm>
            <a:off x="763289" y="2528253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14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учреждений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F6319A-7A33-F378-AD5B-7BCE76E1CF7E}"/>
              </a:ext>
            </a:extLst>
          </p:cNvPr>
          <p:cNvSpPr txBox="1"/>
          <p:nvPr/>
        </p:nvSpPr>
        <p:spPr>
          <a:xfrm>
            <a:off x="763288" y="2873682"/>
            <a:ext cx="829033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</a:rPr>
              <a:t>дошкольного образования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B77D628-B652-7E49-A387-AC3F97ACBE6E}"/>
              </a:ext>
            </a:extLst>
          </p:cNvPr>
          <p:cNvSpPr txBox="1"/>
          <p:nvPr/>
        </p:nvSpPr>
        <p:spPr>
          <a:xfrm>
            <a:off x="1758476" y="2677487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A6A6A6"/>
                </a:solidFill>
                <a:latin typeface="Arial" panose="020B0604020202020204" pitchFamily="34" charset="0"/>
              </a:rPr>
              <a:t>1269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</a:rPr>
              <a:t>учащихся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0BC0E0-A47B-7C34-B2FA-E073E5D93F69}"/>
              </a:ext>
            </a:extLst>
          </p:cNvPr>
          <p:cNvSpPr txBox="1"/>
          <p:nvPr/>
        </p:nvSpPr>
        <p:spPr>
          <a:xfrm>
            <a:off x="763289" y="4770624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учреждение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B3D4C90-9F8B-ADB3-6F43-32DD9FCCC0A1}"/>
              </a:ext>
            </a:extLst>
          </p:cNvPr>
          <p:cNvSpPr txBox="1"/>
          <p:nvPr/>
        </p:nvSpPr>
        <p:spPr>
          <a:xfrm>
            <a:off x="763288" y="5116053"/>
            <a:ext cx="995187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</a:rPr>
              <a:t>проф.</a:t>
            </a:r>
          </a:p>
          <a:p>
            <a:pPr defTabSz="457200"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</a:rPr>
              <a:t>образования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289096E-232E-07AD-8087-A4968491C029}"/>
              </a:ext>
            </a:extLst>
          </p:cNvPr>
          <p:cNvSpPr txBox="1"/>
          <p:nvPr/>
        </p:nvSpPr>
        <p:spPr>
          <a:xfrm>
            <a:off x="1731116" y="4916477"/>
            <a:ext cx="825082" cy="1620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A6A6A6"/>
                </a:solidFill>
                <a:latin typeface="Arial" panose="020B0604020202020204" pitchFamily="34" charset="0"/>
              </a:rPr>
              <a:t>1153</a:t>
            </a:r>
            <a:endParaRPr lang="ru-RU" sz="1100" b="1" spc="-20" dirty="0">
              <a:solidFill>
                <a:srgbClr val="A6A6A6"/>
              </a:solidFill>
              <a:latin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C3018D4-B80B-2244-D89D-F98700861577}"/>
              </a:ext>
            </a:extLst>
          </p:cNvPr>
          <p:cNvSpPr txBox="1"/>
          <p:nvPr/>
        </p:nvSpPr>
        <p:spPr>
          <a:xfrm>
            <a:off x="763289" y="4023167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13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учреждений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77467BC-9E22-FA87-0DA9-CDD84E703B74}"/>
              </a:ext>
            </a:extLst>
          </p:cNvPr>
          <p:cNvSpPr txBox="1"/>
          <p:nvPr/>
        </p:nvSpPr>
        <p:spPr>
          <a:xfrm>
            <a:off x="763289" y="4368596"/>
            <a:ext cx="829034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</a:rPr>
              <a:t>школьного образования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F68BA2A-B11B-A3F3-C41C-C13ACA8D4225}"/>
              </a:ext>
            </a:extLst>
          </p:cNvPr>
          <p:cNvSpPr txBox="1"/>
          <p:nvPr/>
        </p:nvSpPr>
        <p:spPr>
          <a:xfrm>
            <a:off x="1780780" y="4196920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A6A6A6"/>
                </a:solidFill>
                <a:latin typeface="Arial" panose="020B0604020202020204" pitchFamily="34" charset="0"/>
              </a:rPr>
              <a:t>3458  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</a:rPr>
              <a:t>учащихся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C0830FF-A822-D57F-D63D-53A3866C0864}"/>
              </a:ext>
            </a:extLst>
          </p:cNvPr>
          <p:cNvSpPr txBox="1"/>
          <p:nvPr/>
        </p:nvSpPr>
        <p:spPr>
          <a:xfrm>
            <a:off x="763289" y="3275710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3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учреждений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D8AC28B-1761-234B-F3DD-AC6E74CECC4C}"/>
              </a:ext>
            </a:extLst>
          </p:cNvPr>
          <p:cNvSpPr txBox="1"/>
          <p:nvPr/>
        </p:nvSpPr>
        <p:spPr>
          <a:xfrm>
            <a:off x="763290" y="3621138"/>
            <a:ext cx="884087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</a:rPr>
              <a:t>доп.</a:t>
            </a:r>
          </a:p>
          <a:p>
            <a:pPr defTabSz="457200"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</a:rPr>
              <a:t>образования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8D00896-22B3-FE36-7949-817B0AFC70FE}"/>
              </a:ext>
            </a:extLst>
          </p:cNvPr>
          <p:cNvSpPr txBox="1"/>
          <p:nvPr/>
        </p:nvSpPr>
        <p:spPr>
          <a:xfrm>
            <a:off x="1756987" y="3442199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spc="-20" dirty="0">
                <a:solidFill>
                  <a:srgbClr val="A6A6A6"/>
                </a:solidFill>
                <a:latin typeface="Arial" panose="020B0604020202020204" pitchFamily="34" charset="0"/>
              </a:rPr>
              <a:t>1137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</a:rPr>
              <a:t> учащихся</a:t>
            </a:r>
          </a:p>
        </p:txBody>
      </p:sp>
      <p:sp>
        <p:nvSpPr>
          <p:cNvPr id="179" name="Скругленный прямоугольник 178">
            <a:extLst>
              <a:ext uri="{FF2B5EF4-FFF2-40B4-BE49-F238E27FC236}">
                <a16:creationId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727318" y="2232474"/>
            <a:ext cx="2027077" cy="4292870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>
              <a:solidFill>
                <a:prstClr val="white"/>
              </a:solidFill>
            </a:endParaRPr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727317" y="1376762"/>
            <a:ext cx="2027076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>
                <a:solidFill>
                  <a:prstClr val="white"/>
                </a:solidFill>
                <a:latin typeface="Arial" panose="020B0604020202020204" pitchFamily="34" charset="0"/>
              </a:rPr>
              <a:t>ЗДРАВОХРАНЕНИЕ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2817882" y="2274322"/>
            <a:ext cx="193651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районная больница на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</a:endParaRPr>
          </a:p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68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коек круглосуточного стационара</a:t>
            </a: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4700" y="1462093"/>
            <a:ext cx="332308" cy="360000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5151CFA0-40D0-3C38-D789-043E220BC223}"/>
              </a:ext>
            </a:extLst>
          </p:cNvPr>
          <p:cNvSpPr txBox="1"/>
          <p:nvPr/>
        </p:nvSpPr>
        <p:spPr>
          <a:xfrm>
            <a:off x="2884605" y="3415953"/>
            <a:ext cx="177390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8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</a:endParaRP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фельдшерско-акушерских пунктов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33EE292-1A91-AA33-C08E-2950E0E02A61}"/>
              </a:ext>
            </a:extLst>
          </p:cNvPr>
          <p:cNvSpPr txBox="1"/>
          <p:nvPr/>
        </p:nvSpPr>
        <p:spPr>
          <a:xfrm>
            <a:off x="2884605" y="3980806"/>
            <a:ext cx="17938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5</a:t>
            </a: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врачебных амбулаторий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2873214" y="4847568"/>
            <a:ext cx="14029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взрослая поликлиника</a:t>
            </a: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4870710" y="2274322"/>
            <a:ext cx="2027077" cy="4251021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x-none">
              <a:solidFill>
                <a:prstClr val="white"/>
              </a:solidFill>
            </a:endParaRPr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4870712" y="1381370"/>
            <a:ext cx="2027076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 defTabSz="457200"/>
            <a:r>
              <a:rPr lang="ru-RU" sz="1100" b="1">
                <a:solidFill>
                  <a:prstClr val="white"/>
                </a:solidFill>
                <a:latin typeface="Arial" panose="020B0604020202020204" pitchFamily="34" charset="0"/>
              </a:rPr>
              <a:t>СПОРТ</a:t>
            </a:r>
            <a:endParaRPr lang="x-none">
              <a:solidFill>
                <a:prstClr val="white"/>
              </a:solidFill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8AAF981A-A158-7FA2-DCCE-482787BE82A1}"/>
              </a:ext>
            </a:extLst>
          </p:cNvPr>
          <p:cNvSpPr txBox="1"/>
          <p:nvPr/>
        </p:nvSpPr>
        <p:spPr>
          <a:xfrm>
            <a:off x="5055215" y="4707388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ФОК</a:t>
            </a:r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4143" y="1462881"/>
            <a:ext cx="332308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7536" y="1462881"/>
            <a:ext cx="332308" cy="360000"/>
          </a:xfrm>
          <a:prstGeom prst="rect">
            <a:avLst/>
          </a:prstGeom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B38CFC4B-4571-DF22-142C-09FDD201865C}"/>
              </a:ext>
            </a:extLst>
          </p:cNvPr>
          <p:cNvSpPr txBox="1"/>
          <p:nvPr/>
        </p:nvSpPr>
        <p:spPr>
          <a:xfrm>
            <a:off x="5059168" y="3211365"/>
            <a:ext cx="82508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30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</a:endParaRP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спортзалов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041925" y="3826919"/>
            <a:ext cx="134443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29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</a:rPr>
              <a:t> </a:t>
            </a: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плоскостных спортивных</a:t>
            </a: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сооружений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32511" y="659736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2853636" y="2846857"/>
            <a:ext cx="186254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32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</a:endParaRP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койко-места дневного  стационара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2873214" y="5364194"/>
            <a:ext cx="14029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детская поликлиника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2884605" y="4459916"/>
            <a:ext cx="14029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3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офиса врачей общей практики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2853635" y="5910719"/>
            <a:ext cx="181486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Приволжская участковая больница на </a:t>
            </a:r>
            <a:r>
              <a:rPr lang="ru-RU" sz="16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18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коек круглосуточного стационара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8CFC4B-4571-DF22-142C-09FDD201865C}"/>
              </a:ext>
            </a:extLst>
          </p:cNvPr>
          <p:cNvSpPr txBox="1"/>
          <p:nvPr/>
        </p:nvSpPr>
        <p:spPr>
          <a:xfrm>
            <a:off x="5059167" y="2440895"/>
            <a:ext cx="98728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</a:rPr>
              <a:t>73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</a:endParaRPr>
          </a:p>
          <a:p>
            <a:pPr defTabSz="457200"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</a:rPr>
              <a:t>спортивных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38519750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A0D2-0039-5241-13CE-AA046594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0BF2B5B-D07E-4C64-A867-D2A033F8E587}"/>
              </a:ext>
            </a:extLst>
          </p:cNvPr>
          <p:cNvSpPr/>
          <p:nvPr/>
        </p:nvSpPr>
        <p:spPr>
          <a:xfrm>
            <a:off x="578784" y="1956987"/>
            <a:ext cx="8433588" cy="2624141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8AB45174-ADCB-CCB8-91FD-0B8FE60A37FB}"/>
              </a:ext>
            </a:extLst>
          </p:cNvPr>
          <p:cNvSpPr/>
          <p:nvPr/>
        </p:nvSpPr>
        <p:spPr>
          <a:xfrm>
            <a:off x="578784" y="1401547"/>
            <a:ext cx="84335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EBCFC9-2094-4D30-5E88-AD2AAC9910B5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7F25DC1-0EF0-8FCE-EC12-BF13D24215FF}"/>
              </a:ext>
            </a:extLst>
          </p:cNvPr>
          <p:cNvSpPr/>
          <p:nvPr/>
        </p:nvSpPr>
        <p:spPr>
          <a:xfrm>
            <a:off x="578785" y="163628"/>
            <a:ext cx="1362557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E161D04-B6AE-6DB3-3015-74CAE5E9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F0312A7-08F5-BB4E-B2B0-C7A184546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315612"/>
              </p:ext>
            </p:extLst>
          </p:nvPr>
        </p:nvGraphicFramePr>
        <p:xfrm>
          <a:off x="578777" y="1376762"/>
          <a:ext cx="8433597" cy="536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3186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2863395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1298508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1298508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</a:tblGrid>
              <a:tr h="804102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ВЫРУЧКА </a:t>
                      </a:r>
                    </a:p>
                    <a:p>
                      <a:pPr algn="ctr"/>
                      <a:r>
                        <a:rPr lang="x-none" sz="18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8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</a:t>
                      </a:r>
                    </a:p>
                    <a:p>
                      <a:pPr algn="ctr"/>
                      <a:r>
                        <a:rPr lang="x-none" sz="18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41211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ВПО «Волгохимнефть» </a:t>
                      </a:r>
                      <a:endParaRPr lang="x-none" sz="1800" b="1" i="0" kern="1200" spc="-1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66154" marR="33231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нефтепродуктов, смазочных материалов и присадок к смазочным материалам и антифризам</a:t>
                      </a:r>
                    </a:p>
                    <a:p>
                      <a:pPr algn="l"/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6154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6556,6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412110"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«ЭкоТон»</a:t>
                      </a:r>
                      <a:endParaRPr lang="x-none" sz="1800" b="1" i="0" spc="-1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6154" marR="33231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нефтепродуктов</a:t>
                      </a:r>
                    </a:p>
                  </a:txBody>
                  <a:tcPr marL="166154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5985,9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926615"/>
                  </a:ext>
                </a:extLst>
              </a:tr>
              <a:tr h="412110"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АО «Биотех»</a:t>
                      </a:r>
                      <a:endParaRPr lang="x-none" sz="18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6154" marR="33231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кирпича, кровли, окон и дверей из ПВХ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sz="18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6154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546,8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endParaRPr lang="x-none" sz="18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4851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78785" y="659735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14885647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0561-299F-E9EE-5D3B-1789FBF9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BA19B2A8-7E6D-4C86-13F9-15D2E361B4EA}"/>
              </a:ext>
            </a:extLst>
          </p:cNvPr>
          <p:cNvSpPr/>
          <p:nvPr/>
        </p:nvSpPr>
        <p:spPr>
          <a:xfrm>
            <a:off x="4932040" y="4293096"/>
            <a:ext cx="4102655" cy="2160240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lvl="0" indent="-171450" defTabSz="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 высококачественные технические масла, гидравлические жидкости, смазочно-охлаждающие технологические средства, пеногасители под маркой «Бреокс», обладает тремя основными цехами, емкостным товарно-сырьевым парком на 15 тыс. тонн масла, имеет складские помещения</a:t>
            </a:r>
          </a:p>
          <a:p>
            <a:pPr marL="171450" lvl="0" indent="-171450" defTabSz="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defTabSz="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объем отгруженных товаров собственного производства, выполненных работ и услуг – </a:t>
            </a:r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5626,4 млн. руб.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5FA551-47AC-2027-DF9E-6DA2996BE9D6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7C5DB63-4410-D25C-57F0-6E55622C7C8B}"/>
              </a:ext>
            </a:extLst>
          </p:cNvPr>
          <p:cNvSpPr/>
          <p:nvPr/>
        </p:nvSpPr>
        <p:spPr>
          <a:xfrm>
            <a:off x="578786" y="163628"/>
            <a:ext cx="1387878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2BCB5DB-C510-B5B8-EB9A-765661F021D1}"/>
              </a:ext>
            </a:extLst>
          </p:cNvPr>
          <p:cNvSpPr/>
          <p:nvPr/>
        </p:nvSpPr>
        <p:spPr>
          <a:xfrm>
            <a:off x="537176" y="1120613"/>
            <a:ext cx="4151861" cy="1072179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Международная компания </a:t>
            </a:r>
          </a:p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endParaRPr lang="ru-RU" sz="1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«Экотон»</a:t>
            </a:r>
          </a:p>
          <a:p>
            <a:pPr algn="r" defTabSz="457200">
              <a:spcBef>
                <a:spcPct val="0"/>
              </a:spcBef>
              <a:spcAft>
                <a:spcPct val="0"/>
              </a:spcAft>
              <a:defRPr/>
            </a:pPr>
            <a:endParaRPr lang="ru-RU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продукция отличается конкурентоспособным качеством и ценой для покупателей, как на российском, так и зарубежном рынке.</a:t>
            </a:r>
          </a:p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6F4E5C5E-6BED-2771-4330-DDA765AC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489CA34-5BEB-8A6F-06C5-F5487AAD713D}"/>
              </a:ext>
            </a:extLst>
          </p:cNvPr>
          <p:cNvSpPr/>
          <p:nvPr/>
        </p:nvSpPr>
        <p:spPr>
          <a:xfrm>
            <a:off x="632511" y="4293096"/>
            <a:ext cx="4098124" cy="2160240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lvl="0" indent="-171450" defTabSz="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 занимает ведущие позиции в производстве моторного топлива и топлива коммунально-бытового назначения, обеспечивая потребность южных регионов РФ в нефтепродуктах</a:t>
            </a:r>
          </a:p>
          <a:p>
            <a:pPr marL="171450" lvl="0" indent="-171450" defTabSz="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defTabSz="45720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отгруженных товаров собственного производства, выполненных работ и услуг – </a:t>
            </a:r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5985,9 млн. руб.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E43559E-585B-73F2-B81C-293EA77A378C}"/>
              </a:ext>
            </a:extLst>
          </p:cNvPr>
          <p:cNvSpPr/>
          <p:nvPr/>
        </p:nvSpPr>
        <p:spPr>
          <a:xfrm>
            <a:off x="4882851" y="1124744"/>
            <a:ext cx="4151854" cy="1052401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ВПО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«ВОЛГОХИМНЕФТЬ»</a:t>
            </a:r>
          </a:p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endParaRPr lang="ru-RU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компанией охвачены </a:t>
            </a:r>
          </a:p>
          <a:p>
            <a:pPr lvl="0" algn="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практически  все отрасли: от металлургии до  пищевой промышленности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E1265C1A-14DC-3BDC-9FFD-A3FD825A9C3C}"/>
              </a:ext>
            </a:extLst>
          </p:cNvPr>
          <p:cNvSpPr/>
          <p:nvPr/>
        </p:nvSpPr>
        <p:spPr>
          <a:xfrm>
            <a:off x="578778" y="2294837"/>
            <a:ext cx="4151854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рынке более 19 лет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32603C95-6E10-6D91-D725-80437CE13FAE}"/>
              </a:ext>
            </a:extLst>
          </p:cNvPr>
          <p:cNvSpPr/>
          <p:nvPr/>
        </p:nvSpPr>
        <p:spPr>
          <a:xfrm>
            <a:off x="4882843" y="2294837"/>
            <a:ext cx="4151854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рынке более 20 лет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9C00D7DA-3BDD-EBCD-4219-D20983AF0ED0}"/>
              </a:ext>
            </a:extLst>
          </p:cNvPr>
          <p:cNvSpPr/>
          <p:nvPr/>
        </p:nvSpPr>
        <p:spPr>
          <a:xfrm>
            <a:off x="578778" y="3193415"/>
            <a:ext cx="4151861" cy="89857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 defTabSz="457200">
              <a:spcBef>
                <a:spcPct val="0"/>
              </a:spcBef>
              <a:spcAft>
                <a:spcPct val="0"/>
              </a:spcAft>
              <a:defRPr/>
            </a:pP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F2BDC7A8-D16D-712D-09B3-015B8842E731}"/>
              </a:ext>
            </a:extLst>
          </p:cNvPr>
          <p:cNvSpPr/>
          <p:nvPr/>
        </p:nvSpPr>
        <p:spPr>
          <a:xfrm>
            <a:off x="4932039" y="3193415"/>
            <a:ext cx="4102657" cy="89857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ведущее предприятие по производству специальных смазочных материалов в России и странах СНГ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63859" y="653746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pic>
        <p:nvPicPr>
          <p:cNvPr id="1026" name="Picture 2" descr="C:\Users\Пользователь\Desktop\volgohimneft-logo-1200x1200-grey-box-768x7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75520"/>
            <a:ext cx="1296144" cy="3821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30CFCA-FD09-FD09-0968-09899B610B55}"/>
              </a:ext>
            </a:extLst>
          </p:cNvPr>
          <p:cNvSpPr txBox="1"/>
          <p:nvPr/>
        </p:nvSpPr>
        <p:spPr>
          <a:xfrm>
            <a:off x="578778" y="3451486"/>
            <a:ext cx="40981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современный нефтеперерабатывающий завод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C77DC9-6AC4-98BC-B4A3-32AB362E6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01" y="1262632"/>
            <a:ext cx="1464948" cy="43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730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0561-299F-E9EE-5D3B-1789FBF9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5FA551-47AC-2027-DF9E-6DA2996BE9D6}"/>
              </a:ext>
            </a:extLst>
          </p:cNvPr>
          <p:cNvSpPr txBox="1"/>
          <p:nvPr/>
        </p:nvSpPr>
        <p:spPr>
          <a:xfrm>
            <a:off x="537772" y="18809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ИНВЕСТИЦИОННАЯ ПОЛИТИКА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2BCB5DB-C510-B5B8-EB9A-765661F021D1}"/>
              </a:ext>
            </a:extLst>
          </p:cNvPr>
          <p:cNvSpPr/>
          <p:nvPr/>
        </p:nvSpPr>
        <p:spPr>
          <a:xfrm>
            <a:off x="562273" y="652713"/>
            <a:ext cx="8025663" cy="565275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lvl="0" algn="ctr" defTabSz="457200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НПА В СФЕРЕ ИНВЕСТИЦИОННОЙ ДЕЯТЕЛЬНОСТИ</a:t>
            </a:r>
          </a:p>
          <a:p>
            <a:pPr lvl="0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6F4E5C5E-6BED-2771-4330-DDA765AC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489CA34-5BEB-8A6F-06C5-F5487AAD713D}"/>
              </a:ext>
            </a:extLst>
          </p:cNvPr>
          <p:cNvSpPr/>
          <p:nvPr/>
        </p:nvSpPr>
        <p:spPr>
          <a:xfrm>
            <a:off x="557988" y="1448780"/>
            <a:ext cx="7984909" cy="5004556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lvl="0" algn="just" defTabSz="457200">
              <a:spcBef>
                <a:spcPct val="0"/>
              </a:spcBef>
              <a:spcAft>
                <a:spcPct val="0"/>
              </a:spcAft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63859" y="653746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pic>
        <p:nvPicPr>
          <p:cNvPr id="17" name="Рисунок 16" descr="Документ со сплошной заливкой">
            <a:extLst>
              <a:ext uri="{FF2B5EF4-FFF2-40B4-BE49-F238E27FC236}">
                <a16:creationId xmlns:a16="http://schemas.microsoft.com/office/drawing/2014/main" id="{05252CF7-831C-E476-9E72-11E1B4949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650" y="1628800"/>
            <a:ext cx="519996" cy="5040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63646" y="3372733"/>
            <a:ext cx="6759644" cy="846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администрации Светлоярского муниципального района Волгоградской области от 09.04.2024 №497 «Об организации работы по сопровождению инвестиционных проектов на территории Светлоярского муниципального района Волгоградской области»;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87582" y="4365104"/>
            <a:ext cx="6896828" cy="1098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671285" y="4288845"/>
            <a:ext cx="6547449" cy="1098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Распоряжение администрации Светлоярского муниципального района                            Волгоградской области от 22.03.2024 №84-р «О назначении инвестиционного уполномоченного в Светлоярском муниципальном районе Волгоградской области»;</a:t>
            </a:r>
          </a:p>
        </p:txBody>
      </p:sp>
      <p:pic>
        <p:nvPicPr>
          <p:cNvPr id="24" name="Рисунок 23" descr="Документ со сплошной заливкой">
            <a:extLst>
              <a:ext uri="{FF2B5EF4-FFF2-40B4-BE49-F238E27FC236}">
                <a16:creationId xmlns:a16="http://schemas.microsoft.com/office/drawing/2014/main" id="{05252CF7-831C-E476-9E72-11E1B4949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290" y="2564904"/>
            <a:ext cx="519996" cy="504056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663645" y="5595793"/>
            <a:ext cx="6879251" cy="712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Соглашение № 18 от 15.03.2024 «О сотрудничестве между администрацией Светлоярского муниципального района Волгоградской области и акционерным обществом «Корпорация развития Волгоградской области» </a:t>
            </a:r>
          </a:p>
        </p:txBody>
      </p:sp>
      <p:pic>
        <p:nvPicPr>
          <p:cNvPr id="26" name="Рисунок 25" descr="Документ со сплошной заливкой">
            <a:extLst>
              <a:ext uri="{FF2B5EF4-FFF2-40B4-BE49-F238E27FC236}">
                <a16:creationId xmlns:a16="http://schemas.microsoft.com/office/drawing/2014/main" id="{05252CF7-831C-E476-9E72-11E1B4949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290" y="3453975"/>
            <a:ext cx="519996" cy="50405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772404" y="2480112"/>
            <a:ext cx="6763250" cy="8889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от 28.12.2016 № 2007 «Об утверждении Инвестиционной декларации Светлоярского муниципального района Волгоградской области»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71285" y="1550371"/>
            <a:ext cx="6586091" cy="846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администрации Светлоярского муниципального района Волгоградской области от 30.12.2015  №1903  «Об инвестиционной  деятельности  территории Светлоярского муниципального района Волгоградской области»;</a:t>
            </a:r>
          </a:p>
        </p:txBody>
      </p:sp>
      <p:pic>
        <p:nvPicPr>
          <p:cNvPr id="31" name="Рисунок 30" descr="Документ со сплошной заливкой">
            <a:extLst>
              <a:ext uri="{FF2B5EF4-FFF2-40B4-BE49-F238E27FC236}">
                <a16:creationId xmlns:a16="http://schemas.microsoft.com/office/drawing/2014/main" id="{05252CF7-831C-E476-9E72-11E1B4949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9522" y="4410109"/>
            <a:ext cx="519996" cy="504056"/>
          </a:xfrm>
          <a:prstGeom prst="rect">
            <a:avLst/>
          </a:prstGeom>
        </p:spPr>
      </p:pic>
      <p:pic>
        <p:nvPicPr>
          <p:cNvPr id="33" name="Рисунок 32" descr="Документ со сплошной заливкой">
            <a:extLst>
              <a:ext uri="{FF2B5EF4-FFF2-40B4-BE49-F238E27FC236}">
                <a16:creationId xmlns:a16="http://schemas.microsoft.com/office/drawing/2014/main" id="{05252CF7-831C-E476-9E72-11E1B4949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9522" y="5595793"/>
            <a:ext cx="51999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4724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454802" y="1363337"/>
            <a:ext cx="2529903" cy="780669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88BECAB-AF68-DF91-9FAF-9F98980FC488}"/>
              </a:ext>
            </a:extLst>
          </p:cNvPr>
          <p:cNvSpPr/>
          <p:nvPr/>
        </p:nvSpPr>
        <p:spPr>
          <a:xfrm>
            <a:off x="467543" y="919510"/>
            <a:ext cx="8567161" cy="387798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ИНВЕСТИЦИОННЫЙ СОВЕТ ПРИ ГЛАВЕ СВЕТЛЯРСКОГО МУНИЦИПАЛЬНОГО РАЙОНА ВОЛГОГРАДСКОЙ ОБЛАСТИ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845592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СОСТАВ ИНВЕСТИЦИОННОГО СОВЕТА</a:t>
            </a:r>
          </a:p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5" y="163628"/>
            <a:ext cx="139969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рабочей группы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84" y="1405153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791626" y="1392604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Фадеев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 Викторович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735721" y="1765193"/>
            <a:ext cx="20270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глава района, председатель Совета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 descr="Пользователи со сплошной заливкой">
            <a:extLst>
              <a:ext uri="{FF2B5EF4-FFF2-40B4-BE49-F238E27FC236}">
                <a16:creationId xmlns:a16="http://schemas.microsoft.com/office/drawing/2014/main" id="{635C8124-D88F-884C-D0DA-971061802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785" y="933409"/>
            <a:ext cx="360000" cy="360000"/>
          </a:xfrm>
          <a:prstGeom prst="rect">
            <a:avLst/>
          </a:prstGeom>
        </p:spPr>
      </p:pic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467543" y="2217481"/>
            <a:ext cx="2494784" cy="727918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11" y="2204864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773652" y="2239014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Мокеева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Ирина Александровна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867482" y="2556035"/>
            <a:ext cx="20270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главы района, заместитель председателя Совета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489921" y="2996338"/>
            <a:ext cx="2494784" cy="917957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17" y="2996338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773653" y="3010466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Полетаева 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Александра Андреева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467544" y="3315426"/>
            <a:ext cx="251716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начальника отдела экономики, развития предпринимательства и защиты прав потребителей,                     секретарь Совета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478733" y="4025043"/>
            <a:ext cx="2494784" cy="874476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01" y="4078451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867482" y="4078451"/>
            <a:ext cx="183942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Морозова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Оксана Геннадьевна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603961" y="4416775"/>
            <a:ext cx="2290598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начальника отдела экономики, развития предпринимательства и защиты прав потребителей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454802" y="5021928"/>
            <a:ext cx="2529903" cy="855343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0" y="5062920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3503731" y="2173355"/>
            <a:ext cx="2494784" cy="874476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361" y="2250553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3921979" y="2242886"/>
            <a:ext cx="183942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Любовецкая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Ольга Геннадьевна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3505452" y="2638458"/>
            <a:ext cx="246971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главы района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44495" y="6551373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3497361" y="1367199"/>
            <a:ext cx="2507524" cy="776808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6425505" y="1367199"/>
            <a:ext cx="2609198" cy="776808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977" y="1417274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1414897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3793205" y="1417274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Чередниченко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Сергей Алексеевич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6765599" y="1363338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Леонова 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Елена Сергеевна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3793204" y="1847254"/>
            <a:ext cx="202707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главы района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3462931" y="3146149"/>
            <a:ext cx="2494784" cy="957459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656" y="3010466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3808063" y="3183860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Жуков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 Иванович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3590135" y="3624878"/>
            <a:ext cx="239238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начальник отдела  архитектуры и градостроительства, главный архитектор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6407968" y="4025042"/>
            <a:ext cx="2494783" cy="1037877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246" y="4096267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6859426" y="4061837"/>
            <a:ext cx="183942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Шумилина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Елена Михайловна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6498738" y="4405187"/>
            <a:ext cx="253596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генерального директора             АНО «Агентство инвестиционного  развития Волгоградской области»                       (по согласованию)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Скругленный прямоугольник 66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3449669" y="4221047"/>
            <a:ext cx="2494784" cy="855343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854" y="4259947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3969241" y="4281433"/>
            <a:ext cx="176358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Лагутин	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 Юрьевич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3605824" y="4693773"/>
            <a:ext cx="229059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директор МУП ЖКХ «Кировское КХ»           (по согласованию)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6425505" y="3010466"/>
            <a:ext cx="2494784" cy="917957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5" y="3082813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6425505" y="2239014"/>
            <a:ext cx="2494784" cy="679848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46" y="2228271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6691381" y="3101794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Шилин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 Викторович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6490407" y="3453926"/>
            <a:ext cx="245538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генеральный директор                                     ООО АПК «Райгород» (по согласованию)</a:t>
            </a:r>
            <a:endParaRPr lang="x-none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Скругленный прямоугольник 78">
            <a:extLst>
              <a:ext uri="{FF2B5EF4-FFF2-40B4-BE49-F238E27FC236}">
                <a16:creationId xmlns:a16="http://schemas.microsoft.com/office/drawing/2014/main" id="{DAD387B8-BA62-7204-B650-0F61E31018F9}"/>
              </a:ext>
            </a:extLst>
          </p:cNvPr>
          <p:cNvSpPr/>
          <p:nvPr/>
        </p:nvSpPr>
        <p:spPr>
          <a:xfrm>
            <a:off x="3492918" y="5171884"/>
            <a:ext cx="2494784" cy="855343"/>
          </a:xfrm>
          <a:prstGeom prst="roundRect">
            <a:avLst>
              <a:gd name="adj" fmla="val 654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3869345" y="5294315"/>
            <a:ext cx="202707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Главы городского (сельских) поселений</a:t>
            </a:r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9601138-9757-9BD8-94D1-E6E20482E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723" y="5269579"/>
            <a:ext cx="360001" cy="360040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6798386" y="2215607"/>
            <a:ext cx="183942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Салихов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Юрий Мухамедович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6589578" y="2603967"/>
            <a:ext cx="237912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директор МУП ЖКХ «Райгородское КХ»              (по согласованию)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28" y="5024272"/>
            <a:ext cx="20304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E8C4CE-1430-7A07-F17D-9A888D711E65}"/>
              </a:ext>
            </a:extLst>
          </p:cNvPr>
          <p:cNvSpPr txBox="1"/>
          <p:nvPr/>
        </p:nvSpPr>
        <p:spPr>
          <a:xfrm>
            <a:off x="726637" y="5451397"/>
            <a:ext cx="2290598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главы района,               начальник отдела по сельскому хозяйству и продовольствию 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491DC-0751-2C7E-31E2-8D974EB3D8C8}"/>
              </a:ext>
            </a:extLst>
          </p:cNvPr>
          <p:cNvSpPr txBox="1"/>
          <p:nvPr/>
        </p:nvSpPr>
        <p:spPr>
          <a:xfrm>
            <a:off x="6597351" y="1739252"/>
            <a:ext cx="229059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старший специалист отдела по земельным отношениям  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22455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1F72B-78FB-C0E5-AB47-4F01C133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3604F0B-1B63-9830-5465-9207F27CD48C}"/>
              </a:ext>
            </a:extLst>
          </p:cNvPr>
          <p:cNvSpPr/>
          <p:nvPr/>
        </p:nvSpPr>
        <p:spPr>
          <a:xfrm>
            <a:off x="578784" y="1956987"/>
            <a:ext cx="8322359" cy="3848277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4733D63F-9C91-7172-A732-28E6372E6603}"/>
              </a:ext>
            </a:extLst>
          </p:cNvPr>
          <p:cNvSpPr/>
          <p:nvPr/>
        </p:nvSpPr>
        <p:spPr>
          <a:xfrm>
            <a:off x="467544" y="1052736"/>
            <a:ext cx="84335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F1C0A-0B2A-DA06-9CBA-B877B267DC3C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  <a:endParaRPr lang="x-none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71DB78E3-261E-0A63-C832-846882E4B22E}"/>
              </a:ext>
            </a:extLst>
          </p:cNvPr>
          <p:cNvSpPr/>
          <p:nvPr/>
        </p:nvSpPr>
        <p:spPr>
          <a:xfrm>
            <a:off x="578785" y="163628"/>
            <a:ext cx="215524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7163517-862E-F95A-CFC5-24B3C29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3D0F098-1E6E-711D-3B14-A0204797B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987417"/>
              </p:ext>
            </p:extLst>
          </p:nvPr>
        </p:nvGraphicFramePr>
        <p:xfrm>
          <a:off x="467544" y="1067246"/>
          <a:ext cx="8433592" cy="5568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3210036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1315634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1315634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</a:tblGrid>
              <a:tr h="1033202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x-none" sz="900" b="1" i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</a:t>
                      </a:r>
                    </a:p>
                    <a:p>
                      <a:pPr algn="ctr"/>
                      <a:r>
                        <a:rPr lang="x-none" sz="9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</a:t>
                      </a:r>
                    </a:p>
                    <a:p>
                      <a:pPr algn="ctr"/>
                      <a:r>
                        <a:rPr lang="x-none" sz="900" b="1" i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932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ООО «АПК 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Райгород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Строительство 3-й очереди орошения и элеваторов для производства и хранения зерновых культур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1000,0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г.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ООО «Мега Групп»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«Строительство завода по переработке сельскохозяйственной продукции»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г.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0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ИП Османов Н.А.О.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«Строительство кафе в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р.п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Светлый Яр на 100 мест»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г.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794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Агродвижение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68580" marR="6858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«Строительство овощехранилища площадью 1800 кв.м.»</a:t>
                      </a:r>
                    </a:p>
                  </a:txBody>
                  <a:tcPr marL="68580" marR="6858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55,0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г.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25131"/>
                  </a:ext>
                </a:extLst>
              </a:tr>
              <a:tr h="595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ИП глава КФХ Кирсанов С.М.</a:t>
                      </a:r>
                    </a:p>
                  </a:txBody>
                  <a:tcPr marL="68580" marR="6858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«Строительство 2-х складов для сельскохозяйственной продукции»</a:t>
                      </a:r>
                    </a:p>
                  </a:txBody>
                  <a:tcPr marL="68580" marR="6858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г.</a:t>
                      </a:r>
                      <a:endParaRPr lang="x-none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493887" y="6697940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419242803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62CA7548-6045-4ECD-4A16-A7415314D93C}"/>
              </a:ext>
            </a:extLst>
          </p:cNvPr>
          <p:cNvSpPr/>
          <p:nvPr/>
        </p:nvSpPr>
        <p:spPr>
          <a:xfrm>
            <a:off x="573847" y="4941668"/>
            <a:ext cx="4662015" cy="630000"/>
          </a:xfrm>
          <a:prstGeom prst="roundRect">
            <a:avLst>
              <a:gd name="adj" fmla="val 4200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lvl="0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Ознакомиться с подробной информацией о площадках, точках подключения,          ресурсных мощностях, транспортной и инженерной инфраструктуре можно                          на сайте </a:t>
            </a:r>
            <a:r>
              <a:rPr lang="en-US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https://www.svyar.ru</a:t>
            </a:r>
            <a:endParaRPr kumimoji="0" lang="ru-RU" sz="900" b="0" i="0" u="sng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9EE9BF0B-A955-72BD-BF57-41E9CFEF29D7}"/>
              </a:ext>
            </a:extLst>
          </p:cNvPr>
          <p:cNvSpPr/>
          <p:nvPr/>
        </p:nvSpPr>
        <p:spPr>
          <a:xfrm>
            <a:off x="573847" y="5676970"/>
            <a:ext cx="4662015" cy="630000"/>
          </a:xfrm>
          <a:prstGeom prst="roundRect">
            <a:avLst>
              <a:gd name="adj" fmla="val 4200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lvl="0" defTabSz="45720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Ознакомиться с реестром муниципального имущества в районе можно                                 на сайте </a:t>
            </a:r>
            <a:r>
              <a:rPr lang="en-US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https://svyar.ru/administratsiya-rayona/otdel-imushchestva/reestry-munitsipalnogo-imushchestva.php</a:t>
            </a:r>
            <a:endParaRPr lang="en-US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7" name="Рисунок 176" descr="Протекающий кран со сплошной заливкой">
            <a:extLst>
              <a:ext uri="{FF2B5EF4-FFF2-40B4-BE49-F238E27FC236}">
                <a16:creationId xmlns:a16="http://schemas.microsoft.com/office/drawing/2014/main" id="{CA8B5039-688D-6BC4-F5B2-17D48DBC2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277" y="3304360"/>
            <a:ext cx="332308" cy="3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547180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ПЛОЩАДКИ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4" y="163628"/>
            <a:ext cx="214242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площадки</a:t>
            </a:r>
            <a:endParaRPr lang="x-none" sz="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78784" y="1401548"/>
            <a:ext cx="4657079" cy="1253923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B17874-7392-F85E-5379-718FAA06C17E}"/>
              </a:ext>
            </a:extLst>
          </p:cNvPr>
          <p:cNvSpPr txBox="1"/>
          <p:nvPr/>
        </p:nvSpPr>
        <p:spPr>
          <a:xfrm>
            <a:off x="5855601" y="5537887"/>
            <a:ext cx="117199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свободных инвестиционных площадок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0388878-7673-B3D7-16E2-85DAC1832202}"/>
              </a:ext>
            </a:extLst>
          </p:cNvPr>
          <p:cNvSpPr txBox="1"/>
          <p:nvPr/>
        </p:nvSpPr>
        <p:spPr>
          <a:xfrm>
            <a:off x="7715885" y="5745312"/>
            <a:ext cx="1223047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водоснабжения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262B2B9-CDF1-28C2-513A-ADBE8D9D5522}"/>
              </a:ext>
            </a:extLst>
          </p:cNvPr>
          <p:cNvSpPr txBox="1"/>
          <p:nvPr/>
        </p:nvSpPr>
        <p:spPr>
          <a:xfrm>
            <a:off x="7715885" y="5533294"/>
            <a:ext cx="128605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теплоснабжения</a:t>
            </a:r>
          </a:p>
        </p:txBody>
      </p:sp>
      <p:pic>
        <p:nvPicPr>
          <p:cNvPr id="84" name="Рисунок 83" descr="Маркер со сплошной заливкой">
            <a:extLst>
              <a:ext uri="{FF2B5EF4-FFF2-40B4-BE49-F238E27FC236}">
                <a16:creationId xmlns:a16="http://schemas.microsoft.com/office/drawing/2014/main" id="{72083DFE-EDD9-273A-911A-529160DD2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5305" y="3214360"/>
            <a:ext cx="166154" cy="180000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5561424" y="5568490"/>
            <a:ext cx="166154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x-none" sz="9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23" name="Скругленный прямоугольник 122">
            <a:extLst>
              <a:ext uri="{FF2B5EF4-FFF2-40B4-BE49-F238E27FC236}">
                <a16:creationId xmlns:a16="http://schemas.microsoft.com/office/drawing/2014/main" id="{ED5127D8-F80B-2E74-96D7-6C60603119FC}"/>
              </a:ext>
            </a:extLst>
          </p:cNvPr>
          <p:cNvSpPr/>
          <p:nvPr/>
        </p:nvSpPr>
        <p:spPr>
          <a:xfrm>
            <a:off x="573847" y="2760771"/>
            <a:ext cx="4662015" cy="2075596"/>
          </a:xfrm>
          <a:prstGeom prst="roundRect">
            <a:avLst>
              <a:gd name="adj" fmla="val 1252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28A327-E730-2B92-6BD0-2BE87DFA2691}"/>
              </a:ext>
            </a:extLst>
          </p:cNvPr>
          <p:cNvSpPr txBox="1"/>
          <p:nvPr/>
        </p:nvSpPr>
        <p:spPr>
          <a:xfrm>
            <a:off x="575019" y="3002835"/>
            <a:ext cx="466084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ТАРИФЫ</a:t>
            </a:r>
            <a:endParaRPr lang="x-none" sz="11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758354" y="1582759"/>
            <a:ext cx="4144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x-none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8C2C973-5563-55D5-F202-5DA06EA91736}"/>
              </a:ext>
            </a:extLst>
          </p:cNvPr>
          <p:cNvSpPr txBox="1"/>
          <p:nvPr/>
        </p:nvSpPr>
        <p:spPr>
          <a:xfrm>
            <a:off x="758354" y="2052325"/>
            <a:ext cx="15027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ПЛОЩАДОК</a:t>
            </a:r>
            <a:endParaRPr lang="x-none" sz="11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Прямая соединительная линия 136">
            <a:extLst>
              <a:ext uri="{FF2B5EF4-FFF2-40B4-BE49-F238E27FC236}">
                <a16:creationId xmlns:a16="http://schemas.microsoft.com/office/drawing/2014/main" id="{232EBB5B-D463-93FE-88A2-B246377A86B1}"/>
              </a:ext>
            </a:extLst>
          </p:cNvPr>
          <p:cNvCxnSpPr/>
          <p:nvPr/>
        </p:nvCxnSpPr>
        <p:spPr>
          <a:xfrm flipH="1">
            <a:off x="3019111" y="1600650"/>
            <a:ext cx="0" cy="8557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988ACE5A-6D1B-F8A8-DF02-1D7D941D0CDF}"/>
              </a:ext>
            </a:extLst>
          </p:cNvPr>
          <p:cNvSpPr txBox="1"/>
          <p:nvPr/>
        </p:nvSpPr>
        <p:spPr>
          <a:xfrm>
            <a:off x="3172222" y="1903036"/>
            <a:ext cx="2240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0D9C8C4-A496-33F2-C518-0068D65EEB43}"/>
              </a:ext>
            </a:extLst>
          </p:cNvPr>
          <p:cNvSpPr txBox="1"/>
          <p:nvPr/>
        </p:nvSpPr>
        <p:spPr>
          <a:xfrm>
            <a:off x="3396268" y="1979980"/>
            <a:ext cx="217307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Greenfield </a:t>
            </a:r>
            <a:r>
              <a:rPr lang="ru-RU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48F919B7-90B8-C9E2-4B26-E6EE9FAC0F10}"/>
              </a:ext>
            </a:extLst>
          </p:cNvPr>
          <p:cNvSpPr txBox="1"/>
          <p:nvPr/>
        </p:nvSpPr>
        <p:spPr>
          <a:xfrm>
            <a:off x="1027634" y="3342246"/>
            <a:ext cx="1512798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01.01.2024- по 30.06.2024-32,89 руб.</a:t>
            </a:r>
          </a:p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01.07.2024-31.12.2024- 36,11 руб. </a:t>
            </a:r>
          </a:p>
          <a:p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холодная вода (м3)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AED396BB-12B2-75E3-FB8C-029EA35F4927}"/>
              </a:ext>
            </a:extLst>
          </p:cNvPr>
          <p:cNvSpPr txBox="1"/>
          <p:nvPr/>
        </p:nvSpPr>
        <p:spPr>
          <a:xfrm>
            <a:off x="3139850" y="3394360"/>
            <a:ext cx="2008214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1-е полугодие 1814,58 руб./Гкал;</a:t>
            </a:r>
          </a:p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2-е полугодие 2052,47 руб./Гкал  </a:t>
            </a:r>
          </a:p>
          <a:p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отопление (за  ед. энергии)</a:t>
            </a:r>
          </a:p>
        </p:txBody>
      </p:sp>
      <p:pic>
        <p:nvPicPr>
          <p:cNvPr id="171" name="Рисунок 170" descr="Интернет со сплошной заливкой">
            <a:extLst>
              <a:ext uri="{FF2B5EF4-FFF2-40B4-BE49-F238E27FC236}">
                <a16:creationId xmlns:a16="http://schemas.microsoft.com/office/drawing/2014/main" id="{00F6B643-AEC0-8141-3916-0C9E8889AC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326" y="5079738"/>
            <a:ext cx="332308" cy="360000"/>
          </a:xfrm>
          <a:prstGeom prst="rect">
            <a:avLst/>
          </a:prstGeom>
        </p:spPr>
      </p:pic>
      <p:pic>
        <p:nvPicPr>
          <p:cNvPr id="172" name="Рисунок 171" descr="Интернет со сплошной заливкой">
            <a:extLst>
              <a:ext uri="{FF2B5EF4-FFF2-40B4-BE49-F238E27FC236}">
                <a16:creationId xmlns:a16="http://schemas.microsoft.com/office/drawing/2014/main" id="{2384CCAE-E434-A850-0F75-819F1F8ACA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326" y="5811969"/>
            <a:ext cx="332308" cy="360000"/>
          </a:xfrm>
          <a:prstGeom prst="rect">
            <a:avLst/>
          </a:prstGeom>
        </p:spPr>
      </p:pic>
      <p:pic>
        <p:nvPicPr>
          <p:cNvPr id="185" name="Рисунок 184" descr="Термометр со сплошной заливкой">
            <a:extLst>
              <a:ext uri="{FF2B5EF4-FFF2-40B4-BE49-F238E27FC236}">
                <a16:creationId xmlns:a16="http://schemas.microsoft.com/office/drawing/2014/main" id="{21BB5F51-A94F-2FA1-7F61-917E20038F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92049" y="3342246"/>
            <a:ext cx="332308" cy="360000"/>
          </a:xfrm>
          <a:prstGeom prst="rect">
            <a:avLst/>
          </a:prstGeom>
        </p:spPr>
      </p:pic>
      <p:pic>
        <p:nvPicPr>
          <p:cNvPr id="2052" name="Picture 4" descr="C:\Users\Пользователь\Desktop\3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175" y="1653128"/>
            <a:ext cx="3625354" cy="275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Овал 76">
            <a:extLst>
              <a:ext uri="{FF2B5EF4-FFF2-40B4-BE49-F238E27FC236}">
                <a16:creationId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5787111" y="2196736"/>
            <a:ext cx="356760" cy="342101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x-none" sz="9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5430351" y="2107392"/>
            <a:ext cx="356760" cy="326534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x-none" sz="9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7812360" y="3738924"/>
            <a:ext cx="356760" cy="326534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x-none" sz="9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85" name="Рисунок 84" descr="Протекающий кран со сплошной заливкой">
            <a:extLst>
              <a:ext uri="{FF2B5EF4-FFF2-40B4-BE49-F238E27FC236}">
                <a16:creationId xmlns:a16="http://schemas.microsoft.com/office/drawing/2014/main" id="{3E68B0A0-4742-F882-8E9C-7A80A16BF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5270" y="2432760"/>
            <a:ext cx="332308" cy="360000"/>
          </a:xfrm>
          <a:prstGeom prst="rect">
            <a:avLst/>
          </a:prstGeom>
        </p:spPr>
      </p:pic>
      <p:pic>
        <p:nvPicPr>
          <p:cNvPr id="88" name="Рисунок 87" descr="Термометр со сплошной заливкой">
            <a:extLst>
              <a:ext uri="{FF2B5EF4-FFF2-40B4-BE49-F238E27FC236}">
                <a16:creationId xmlns:a16="http://schemas.microsoft.com/office/drawing/2014/main" id="{21BB5F51-A94F-2FA1-7F61-917E20038F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47660" y="2580771"/>
            <a:ext cx="332308" cy="360000"/>
          </a:xfrm>
          <a:prstGeom prst="rect">
            <a:avLst/>
          </a:prstGeom>
        </p:spPr>
      </p:pic>
      <p:pic>
        <p:nvPicPr>
          <p:cNvPr id="90" name="Рисунок 89" descr="Протекающий кран со сплошной заливкой">
            <a:extLst>
              <a:ext uri="{FF2B5EF4-FFF2-40B4-BE49-F238E27FC236}">
                <a16:creationId xmlns:a16="http://schemas.microsoft.com/office/drawing/2014/main" id="{CA8B5039-688D-6BC4-F5B2-17D48DBC2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4398" y="5695039"/>
            <a:ext cx="219379" cy="233860"/>
          </a:xfrm>
          <a:prstGeom prst="rect">
            <a:avLst/>
          </a:prstGeom>
        </p:spPr>
      </p:pic>
      <p:pic>
        <p:nvPicPr>
          <p:cNvPr id="93" name="Рисунок 92" descr="Термометр со сплошной заливкой">
            <a:extLst>
              <a:ext uri="{FF2B5EF4-FFF2-40B4-BE49-F238E27FC236}">
                <a16:creationId xmlns:a16="http://schemas.microsoft.com/office/drawing/2014/main" id="{21BB5F51-A94F-2FA1-7F61-917E20038F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49901" y="4159150"/>
            <a:ext cx="332308" cy="360000"/>
          </a:xfrm>
          <a:prstGeom prst="rect">
            <a:avLst/>
          </a:prstGeom>
        </p:spPr>
      </p:pic>
      <p:pic>
        <p:nvPicPr>
          <p:cNvPr id="94" name="Рисунок 93" descr="Протекающий кран со сплошной заливкой">
            <a:extLst>
              <a:ext uri="{FF2B5EF4-FFF2-40B4-BE49-F238E27FC236}">
                <a16:creationId xmlns:a16="http://schemas.microsoft.com/office/drawing/2014/main" id="{3E68B0A0-4742-F882-8E9C-7A80A16BF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03777" y="3979150"/>
            <a:ext cx="332308" cy="360000"/>
          </a:xfrm>
          <a:prstGeom prst="rect">
            <a:avLst/>
          </a:prstGeom>
        </p:spPr>
      </p:pic>
      <p:pic>
        <p:nvPicPr>
          <p:cNvPr id="95" name="Рисунок 94" descr="Термометр со сплошной заливкой">
            <a:extLst>
              <a:ext uri="{FF2B5EF4-FFF2-40B4-BE49-F238E27FC236}">
                <a16:creationId xmlns:a16="http://schemas.microsoft.com/office/drawing/2014/main" id="{21BB5F51-A94F-2FA1-7F61-917E20038F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36181" y="5439739"/>
            <a:ext cx="267596" cy="2553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30256" y="6597352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5675917" y="1978206"/>
            <a:ext cx="356760" cy="342101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x-none" sz="9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0926404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ГОСУДАРСТВЕННОЙ ПОДДЕРЖКИ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5" y="163628"/>
            <a:ext cx="124211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688161" y="1526428"/>
            <a:ext cx="1344847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74865467-DC3F-30ED-A2E2-AE772E0BB58C}"/>
              </a:ext>
            </a:extLst>
          </p:cNvPr>
          <p:cNvSpPr/>
          <p:nvPr/>
        </p:nvSpPr>
        <p:spPr>
          <a:xfrm>
            <a:off x="4789315" y="1184739"/>
            <a:ext cx="2933608" cy="241425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FDD239D5-900C-057A-54CE-1A882E44D0FF}"/>
              </a:ext>
            </a:extLst>
          </p:cNvPr>
          <p:cNvSpPr/>
          <p:nvPr/>
        </p:nvSpPr>
        <p:spPr>
          <a:xfrm>
            <a:off x="2403412" y="1526428"/>
            <a:ext cx="1344847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3857DB-2DA8-E6E3-4AD9-3428BA1DD7BC}"/>
              </a:ext>
            </a:extLst>
          </p:cNvPr>
          <p:cNvSpPr txBox="1"/>
          <p:nvPr/>
        </p:nvSpPr>
        <p:spPr>
          <a:xfrm>
            <a:off x="5513297" y="2133060"/>
            <a:ext cx="1725165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 «АГЕНТСТВО ИНВЕСТИЦИОННОГО РАЗВИТИЯ  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ВОЛГОГРАДСКОЙ ОБЛАСТИ</a:t>
            </a:r>
            <a:endParaRPr lang="x-none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639E1C2B-6618-B164-86D8-41D1A9B3E5DC}"/>
              </a:ext>
            </a:extLst>
          </p:cNvPr>
          <p:cNvSpPr/>
          <p:nvPr/>
        </p:nvSpPr>
        <p:spPr>
          <a:xfrm>
            <a:off x="2375756" y="1667768"/>
            <a:ext cx="1889460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E95975D5-91C3-3E7B-853F-21C2CD5F1A04}"/>
              </a:ext>
            </a:extLst>
          </p:cNvPr>
          <p:cNvSpPr/>
          <p:nvPr/>
        </p:nvSpPr>
        <p:spPr>
          <a:xfrm>
            <a:off x="2403412" y="3390807"/>
            <a:ext cx="1344847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74865467-DC3F-30ED-A2E2-AE772E0BB58C}"/>
              </a:ext>
            </a:extLst>
          </p:cNvPr>
          <p:cNvSpPr/>
          <p:nvPr/>
        </p:nvSpPr>
        <p:spPr>
          <a:xfrm>
            <a:off x="1139172" y="1221545"/>
            <a:ext cx="2925186" cy="241425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33857DB-2DA8-E6E3-4AD9-3428BA1DD7BC}"/>
              </a:ext>
            </a:extLst>
          </p:cNvPr>
          <p:cNvSpPr txBox="1"/>
          <p:nvPr/>
        </p:nvSpPr>
        <p:spPr>
          <a:xfrm>
            <a:off x="1715924" y="2322277"/>
            <a:ext cx="172516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 БИЗНЕС</a:t>
            </a:r>
            <a:endParaRPr lang="x-none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FEB17594-FA55-5D4B-A29C-3B4D61CD6D8D}"/>
              </a:ext>
            </a:extLst>
          </p:cNvPr>
          <p:cNvSpPr/>
          <p:nvPr/>
        </p:nvSpPr>
        <p:spPr>
          <a:xfrm>
            <a:off x="1715924" y="2760523"/>
            <a:ext cx="1826247" cy="2884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mspvolga.ru</a:t>
            </a:r>
            <a:endParaRPr lang="x-none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Picture 2" descr="логотип Мой бизнес | С 1 января 2023 года Администрация Чарышского района  Алтайского края преобразована в Администрацию муниципального округа  Чарышский район Алтайского края.">
            <a:extLst>
              <a:ext uri="{FF2B5EF4-FFF2-40B4-BE49-F238E27FC236}">
                <a16:creationId xmlns:a16="http://schemas.microsoft.com/office/drawing/2014/main" id="{CB9E44DB-1C66-11F1-4DA7-8FAD3237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8525" y="1354750"/>
            <a:ext cx="1584175" cy="75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FEB17594-FA55-5D4B-A29C-3B4D61CD6D8D}"/>
              </a:ext>
            </a:extLst>
          </p:cNvPr>
          <p:cNvSpPr/>
          <p:nvPr/>
        </p:nvSpPr>
        <p:spPr>
          <a:xfrm>
            <a:off x="5034672" y="3210278"/>
            <a:ext cx="2682417" cy="2884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https://investvolga.volgograd.ru</a:t>
            </a:r>
            <a:endParaRPr lang="x-none" sz="1200" b="1" u="sng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44495" y="6551373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BD95E2-D43A-A9AF-F0CA-6FE4A0E768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09" y="1266864"/>
            <a:ext cx="1296144" cy="843048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1FDAD95-E1EB-74FE-200D-CF1CA58C7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4870" y="4049241"/>
            <a:ext cx="7302154" cy="178279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льготные условия внесения арендной платы за пользование имуществом, включенным в перечень муниципального имущества, предназначенного для передачи во владение и (или) в пользование субъектам малого и среднего предпринимательства, организациям, образующим инфраструктуру поддержки субъектов малого и среднего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91030962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78784" y="550177"/>
            <a:ext cx="84559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8785" y="163628"/>
            <a:ext cx="69892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3053" y="6607262"/>
            <a:ext cx="671652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x-non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77A01B19-E683-72F3-D3D4-F5448CED6AA8}"/>
              </a:ext>
            </a:extLst>
          </p:cNvPr>
          <p:cNvSpPr/>
          <p:nvPr/>
        </p:nvSpPr>
        <p:spPr>
          <a:xfrm>
            <a:off x="4882850" y="1429319"/>
            <a:ext cx="4151854" cy="1530000"/>
          </a:xfrm>
          <a:prstGeom prst="roundRect">
            <a:avLst>
              <a:gd name="adj" fmla="val 153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0BA712A-5970-64F3-6AB3-A9390803029C}"/>
              </a:ext>
            </a:extLst>
          </p:cNvPr>
          <p:cNvSpPr txBox="1"/>
          <p:nvPr/>
        </p:nvSpPr>
        <p:spPr>
          <a:xfrm>
            <a:off x="5109750" y="1668576"/>
            <a:ext cx="310890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ИНВЕСТИЦИОННЫЙ УПОЛНОМОЧЕННЫЙ</a:t>
            </a:r>
            <a:endParaRPr lang="x-none" sz="11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 descr="Телефонная трубка со сплошной заливкой">
            <a:extLst>
              <a:ext uri="{FF2B5EF4-FFF2-40B4-BE49-F238E27FC236}">
                <a16:creationId xmlns:a16="http://schemas.microsoft.com/office/drawing/2014/main" id="{C6DE0C96-208C-0F2F-280E-020EBEAD1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0195" y="2263735"/>
            <a:ext cx="166154" cy="180000"/>
          </a:xfrm>
          <a:prstGeom prst="rect">
            <a:avLst/>
          </a:prstGeom>
        </p:spPr>
      </p:pic>
      <p:pic>
        <p:nvPicPr>
          <p:cNvPr id="88" name="Рисунок 87" descr="Конверт со сплошной заливкой">
            <a:extLst>
              <a:ext uri="{FF2B5EF4-FFF2-40B4-BE49-F238E27FC236}">
                <a16:creationId xmlns:a16="http://schemas.microsoft.com/office/drawing/2014/main" id="{A5669DE7-103B-5E92-E2C8-863AF13D1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0195" y="2548327"/>
            <a:ext cx="166154" cy="1800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B320D37-28CA-43E4-D047-5092F341CFB8}"/>
              </a:ext>
            </a:extLst>
          </p:cNvPr>
          <p:cNvSpPr txBox="1"/>
          <p:nvPr/>
        </p:nvSpPr>
        <p:spPr>
          <a:xfrm>
            <a:off x="5107745" y="1983465"/>
            <a:ext cx="167153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Мокеева Ирина</a:t>
            </a:r>
          </a:p>
          <a:p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Александровна</a:t>
            </a:r>
            <a:endParaRPr lang="x-none" sz="14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FA2E06-ACD5-D4CA-CA5A-18E45EE13D6C}"/>
              </a:ext>
            </a:extLst>
          </p:cNvPr>
          <p:cNvSpPr txBox="1"/>
          <p:nvPr/>
        </p:nvSpPr>
        <p:spPr>
          <a:xfrm>
            <a:off x="7529083" y="2284486"/>
            <a:ext cx="11162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(84477</a:t>
            </a:r>
            <a:r>
              <a:rPr lang="ru-RU" sz="900" b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6-14-41</a:t>
            </a:r>
            <a:endParaRPr lang="x-none" sz="900" b="1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43CFB82D-B6E0-4602-D294-1E834D997346}"/>
              </a:ext>
            </a:extLst>
          </p:cNvPr>
          <p:cNvSpPr/>
          <p:nvPr/>
        </p:nvSpPr>
        <p:spPr>
          <a:xfrm>
            <a:off x="578784" y="1429319"/>
            <a:ext cx="4151854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4C27CBF-BE07-07F1-AC06-BD6A89B9C6B3}"/>
              </a:ext>
            </a:extLst>
          </p:cNvPr>
          <p:cNvSpPr txBox="1"/>
          <p:nvPr/>
        </p:nvSpPr>
        <p:spPr>
          <a:xfrm>
            <a:off x="805684" y="1668575"/>
            <a:ext cx="2826104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 «АГЕНТСТВО ИНВЕСТИЦИОННОГО  РАЗВИТИЯ ВОЛГОГРАДСКОЙ ОБЛАСТИ»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Скругленный прямоугольник 93">
            <a:extLst>
              <a:ext uri="{FF2B5EF4-FFF2-40B4-BE49-F238E27FC236}">
                <a16:creationId xmlns:a16="http://schemas.microsoft.com/office/drawing/2014/main" id="{D0472071-2FCF-B872-4012-3103771D702C}"/>
              </a:ext>
            </a:extLst>
          </p:cNvPr>
          <p:cNvSpPr/>
          <p:nvPr/>
        </p:nvSpPr>
        <p:spPr>
          <a:xfrm>
            <a:off x="578784" y="4777822"/>
            <a:ext cx="4151854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AA2070FC-B2AE-831D-D4F9-D130744CB387}"/>
              </a:ext>
            </a:extLst>
          </p:cNvPr>
          <p:cNvSpPr/>
          <p:nvPr/>
        </p:nvSpPr>
        <p:spPr>
          <a:xfrm>
            <a:off x="578784" y="3103571"/>
            <a:ext cx="4151854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6" name="Рисунок 95" descr="Маркер со сплошной заливкой">
            <a:extLst>
              <a:ext uri="{FF2B5EF4-FFF2-40B4-BE49-F238E27FC236}">
                <a16:creationId xmlns:a16="http://schemas.microsoft.com/office/drawing/2014/main" id="{AA3C7A9D-0CD2-B002-37C0-492EAB806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684" y="2263735"/>
            <a:ext cx="166154" cy="180000"/>
          </a:xfrm>
          <a:prstGeom prst="rect">
            <a:avLst/>
          </a:prstGeom>
        </p:spPr>
      </p:pic>
      <p:pic>
        <p:nvPicPr>
          <p:cNvPr id="97" name="Рисунок 96" descr="Телефонная трубка со сплошной заливкой">
            <a:extLst>
              <a:ext uri="{FF2B5EF4-FFF2-40B4-BE49-F238E27FC236}">
                <a16:creationId xmlns:a16="http://schemas.microsoft.com/office/drawing/2014/main" id="{5FD3091E-30D1-1898-AF91-772644E19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6129" y="2263735"/>
            <a:ext cx="166154" cy="180000"/>
          </a:xfrm>
          <a:prstGeom prst="rect">
            <a:avLst/>
          </a:prstGeom>
        </p:spPr>
      </p:pic>
      <p:pic>
        <p:nvPicPr>
          <p:cNvPr id="98" name="Рисунок 97" descr="Конверт со сплошной заливкой">
            <a:extLst>
              <a:ext uri="{FF2B5EF4-FFF2-40B4-BE49-F238E27FC236}">
                <a16:creationId xmlns:a16="http://schemas.microsoft.com/office/drawing/2014/main" id="{4731CE34-B72C-34A9-AE0D-CFCA7D786F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06129" y="2548327"/>
            <a:ext cx="166154" cy="1800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2F2B9486-26DF-374A-FFFA-6392A5B5FAA8}"/>
              </a:ext>
            </a:extLst>
          </p:cNvPr>
          <p:cNvSpPr txBox="1"/>
          <p:nvPr/>
        </p:nvSpPr>
        <p:spPr>
          <a:xfrm>
            <a:off x="1067829" y="2284486"/>
            <a:ext cx="167153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400066, г. Волгоград, ул. Волгодонская, д.3 .этаж 1, </a:t>
            </a:r>
            <a:r>
              <a:rPr lang="ru-RU" sz="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19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E102E39-639E-3C66-DA5E-C210980FCAF4}"/>
              </a:ext>
            </a:extLst>
          </p:cNvPr>
          <p:cNvSpPr txBox="1"/>
          <p:nvPr/>
        </p:nvSpPr>
        <p:spPr>
          <a:xfrm>
            <a:off x="3225017" y="2284486"/>
            <a:ext cx="11162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+ 7(8442)</a:t>
            </a: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-32-64-80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3C4A894-8B64-3AFF-9699-BF3CB1DC5528}"/>
              </a:ext>
            </a:extLst>
          </p:cNvPr>
          <p:cNvSpPr txBox="1"/>
          <p:nvPr/>
        </p:nvSpPr>
        <p:spPr>
          <a:xfrm>
            <a:off x="3225017" y="2575066"/>
            <a:ext cx="11162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air@volganet.tu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D76D3B17-D1DC-4C2D-0858-016C18C26F0A}"/>
              </a:ext>
            </a:extLst>
          </p:cNvPr>
          <p:cNvSpPr/>
          <p:nvPr/>
        </p:nvSpPr>
        <p:spPr>
          <a:xfrm>
            <a:off x="4882850" y="3103570"/>
            <a:ext cx="4151854" cy="2967357"/>
          </a:xfrm>
          <a:prstGeom prst="roundRect">
            <a:avLst>
              <a:gd name="adj" fmla="val 1726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D6D9819-4A1F-9F5A-6D0B-B65AE8044B91}"/>
              </a:ext>
            </a:extLst>
          </p:cNvPr>
          <p:cNvSpPr txBox="1"/>
          <p:nvPr/>
        </p:nvSpPr>
        <p:spPr>
          <a:xfrm>
            <a:off x="5109750" y="3173550"/>
            <a:ext cx="31089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ТЕРРИТОРИАЛЬНЫЙ УПРАВЛЯЮЩИЙ ИНВЕСТИЦИОННЫХ ПРОЕКТОВ 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Рисунок 103" descr="Телефонная трубка со сплошной заливкой">
            <a:extLst>
              <a:ext uri="{FF2B5EF4-FFF2-40B4-BE49-F238E27FC236}">
                <a16:creationId xmlns:a16="http://schemas.microsoft.com/office/drawing/2014/main" id="{6E463AA3-4DC9-E904-A89C-90569C2A2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0195" y="3937987"/>
            <a:ext cx="166154" cy="18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EB2D7B61-649A-1419-25DD-524D69E49D41}"/>
              </a:ext>
            </a:extLst>
          </p:cNvPr>
          <p:cNvSpPr txBox="1"/>
          <p:nvPr/>
        </p:nvSpPr>
        <p:spPr>
          <a:xfrm>
            <a:off x="7529083" y="3932520"/>
            <a:ext cx="129138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(84477) 6-95-89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E70322-5299-BAFB-9D25-A77A515063F3}"/>
              </a:ext>
            </a:extLst>
          </p:cNvPr>
          <p:cNvSpPr txBox="1"/>
          <p:nvPr/>
        </p:nvSpPr>
        <p:spPr>
          <a:xfrm>
            <a:off x="805162" y="3337360"/>
            <a:ext cx="376683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СВЕТЛОЯСКОГО МУНИЦИПАЛЬНОГО РАЙОНА</a:t>
            </a:r>
            <a:endParaRPr lang="x-none" sz="11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B2905DD-B764-4690-38FB-2431D9518D7C}"/>
              </a:ext>
            </a:extLst>
          </p:cNvPr>
          <p:cNvSpPr txBox="1"/>
          <p:nvPr/>
        </p:nvSpPr>
        <p:spPr>
          <a:xfrm>
            <a:off x="805162" y="5011610"/>
            <a:ext cx="399895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ГАУ ВО «МОЙ БИЗНЕС» 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43498F8-1200-3A46-00DC-87A80C8555DD}"/>
              </a:ext>
            </a:extLst>
          </p:cNvPr>
          <p:cNvSpPr txBox="1"/>
          <p:nvPr/>
        </p:nvSpPr>
        <p:spPr>
          <a:xfrm>
            <a:off x="5091780" y="2574439"/>
            <a:ext cx="193451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главы района</a:t>
            </a:r>
            <a:endParaRPr lang="x-none" sz="100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767AB82-D77A-356C-0B07-87E9FCF120D0}"/>
              </a:ext>
            </a:extLst>
          </p:cNvPr>
          <p:cNvSpPr txBox="1"/>
          <p:nvPr/>
        </p:nvSpPr>
        <p:spPr>
          <a:xfrm>
            <a:off x="5136232" y="4103019"/>
            <a:ext cx="192175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 экономики,                       развития предпринимательства                                 и защиты прав потребителей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Рисунок 110" descr="Маркер со сплошной заливкой">
            <a:extLst>
              <a:ext uri="{FF2B5EF4-FFF2-40B4-BE49-F238E27FC236}">
                <a16:creationId xmlns:a16="http://schemas.microsoft.com/office/drawing/2014/main" id="{92658D91-4F1A-1013-617D-AC88E6FD4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684" y="3932519"/>
            <a:ext cx="166154" cy="180000"/>
          </a:xfrm>
          <a:prstGeom prst="rect">
            <a:avLst/>
          </a:prstGeom>
        </p:spPr>
      </p:pic>
      <p:pic>
        <p:nvPicPr>
          <p:cNvPr id="112" name="Рисунок 111" descr="Телефонная трубка со сплошной заливкой">
            <a:extLst>
              <a:ext uri="{FF2B5EF4-FFF2-40B4-BE49-F238E27FC236}">
                <a16:creationId xmlns:a16="http://schemas.microsoft.com/office/drawing/2014/main" id="{5944BED6-27AA-8456-5FE5-59D0D2C718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6129" y="3932519"/>
            <a:ext cx="166154" cy="180000"/>
          </a:xfrm>
          <a:prstGeom prst="rect">
            <a:avLst/>
          </a:prstGeom>
        </p:spPr>
      </p:pic>
      <p:pic>
        <p:nvPicPr>
          <p:cNvPr id="113" name="Рисунок 112" descr="Конверт со сплошной заливкой">
            <a:extLst>
              <a:ext uri="{FF2B5EF4-FFF2-40B4-BE49-F238E27FC236}">
                <a16:creationId xmlns:a16="http://schemas.microsoft.com/office/drawing/2014/main" id="{E947C747-D55E-C59C-CF17-86D66C0DC7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06129" y="4217111"/>
            <a:ext cx="166154" cy="1800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E506FE83-E43F-D5FE-C569-AAFD741095BB}"/>
              </a:ext>
            </a:extLst>
          </p:cNvPr>
          <p:cNvSpPr txBox="1"/>
          <p:nvPr/>
        </p:nvSpPr>
        <p:spPr>
          <a:xfrm>
            <a:off x="1067829" y="3953270"/>
            <a:ext cx="167153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404171, Волгоградская область, р.п. Светлый Яр, ул. Спортивная, 5</a:t>
            </a:r>
            <a:endParaRPr lang="x-none" sz="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0529039-4229-11E7-959A-27667A61D1C6}"/>
              </a:ext>
            </a:extLst>
          </p:cNvPr>
          <p:cNvSpPr txBox="1"/>
          <p:nvPr/>
        </p:nvSpPr>
        <p:spPr>
          <a:xfrm>
            <a:off x="3225017" y="3953270"/>
            <a:ext cx="11162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+ 7(8447)  6-21-35</a:t>
            </a:r>
            <a:endParaRPr lang="x-none" sz="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79D6FDC-FDEE-BD4F-4A25-B7646B86629F}"/>
              </a:ext>
            </a:extLst>
          </p:cNvPr>
          <p:cNvSpPr txBox="1"/>
          <p:nvPr/>
        </p:nvSpPr>
        <p:spPr>
          <a:xfrm>
            <a:off x="3225017" y="4243850"/>
            <a:ext cx="134698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ra_svet@volganet.ru</a:t>
            </a:r>
            <a:endParaRPr lang="x-none" sz="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Рисунок 116" descr="Маркер со сплошной заливкой">
            <a:extLst>
              <a:ext uri="{FF2B5EF4-FFF2-40B4-BE49-F238E27FC236}">
                <a16:creationId xmlns:a16="http://schemas.microsoft.com/office/drawing/2014/main" id="{7AEB7BDC-832C-9A62-9941-04879F5EA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684" y="5612238"/>
            <a:ext cx="166154" cy="180000"/>
          </a:xfrm>
          <a:prstGeom prst="rect">
            <a:avLst/>
          </a:prstGeom>
        </p:spPr>
      </p:pic>
      <p:pic>
        <p:nvPicPr>
          <p:cNvPr id="118" name="Рисунок 117" descr="Телефонная трубка со сплошной заливкой">
            <a:extLst>
              <a:ext uri="{FF2B5EF4-FFF2-40B4-BE49-F238E27FC236}">
                <a16:creationId xmlns:a16="http://schemas.microsoft.com/office/drawing/2014/main" id="{8FD9D260-D463-34A4-718B-C085B76BE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6129" y="5612238"/>
            <a:ext cx="166154" cy="180000"/>
          </a:xfrm>
          <a:prstGeom prst="rect">
            <a:avLst/>
          </a:prstGeom>
        </p:spPr>
      </p:pic>
      <p:pic>
        <p:nvPicPr>
          <p:cNvPr id="119" name="Рисунок 118" descr="Конверт со сплошной заливкой">
            <a:extLst>
              <a:ext uri="{FF2B5EF4-FFF2-40B4-BE49-F238E27FC236}">
                <a16:creationId xmlns:a16="http://schemas.microsoft.com/office/drawing/2014/main" id="{1F5CAFCB-AE4F-4EB2-1316-9620E09C53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06129" y="5896830"/>
            <a:ext cx="166154" cy="180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9D1CF503-7447-E298-2516-E4BD72457399}"/>
              </a:ext>
            </a:extLst>
          </p:cNvPr>
          <p:cNvSpPr txBox="1"/>
          <p:nvPr/>
        </p:nvSpPr>
        <p:spPr>
          <a:xfrm>
            <a:off x="1067829" y="5632989"/>
            <a:ext cx="167153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400012,  г. Волгоград,</a:t>
            </a:r>
          </a:p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Пр-т им. Маршала Советского Союза Г.К.Жукова,3</a:t>
            </a:r>
            <a:endParaRPr lang="x-none" sz="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E94770E-689F-2C9E-757E-15C8471B1841}"/>
              </a:ext>
            </a:extLst>
          </p:cNvPr>
          <p:cNvSpPr txBox="1"/>
          <p:nvPr/>
        </p:nvSpPr>
        <p:spPr>
          <a:xfrm>
            <a:off x="3225017" y="5632989"/>
            <a:ext cx="111622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+ 7 800-302-3-203,</a:t>
            </a:r>
          </a:p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(8442) 32-00-05</a:t>
            </a:r>
            <a:endParaRPr lang="x-none" sz="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5340265-A72B-D72A-4088-C5E5C7971A51}"/>
              </a:ext>
            </a:extLst>
          </p:cNvPr>
          <p:cNvSpPr txBox="1"/>
          <p:nvPr/>
        </p:nvSpPr>
        <p:spPr>
          <a:xfrm>
            <a:off x="3225017" y="5923569"/>
            <a:ext cx="11162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mb34@volganet.ru</a:t>
            </a:r>
            <a:endParaRPr lang="x-none" sz="9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Рисунок 122" descr="Конверт со сплошной заливкой">
            <a:extLst>
              <a:ext uri="{FF2B5EF4-FFF2-40B4-BE49-F238E27FC236}">
                <a16:creationId xmlns:a16="http://schemas.microsoft.com/office/drawing/2014/main" id="{CC37DAF8-D2ED-1E08-BC5E-D17357E7D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0195" y="4228361"/>
            <a:ext cx="166154" cy="180000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08B959E2-D59B-C8AE-5076-93CE546FF814}"/>
              </a:ext>
            </a:extLst>
          </p:cNvPr>
          <p:cNvSpPr txBox="1"/>
          <p:nvPr/>
        </p:nvSpPr>
        <p:spPr>
          <a:xfrm>
            <a:off x="7529083" y="4255100"/>
            <a:ext cx="14634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econom@svyar.ru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320D37-28CA-43E4-D047-5092F341CFB8}"/>
              </a:ext>
            </a:extLst>
          </p:cNvPr>
          <p:cNvSpPr txBox="1"/>
          <p:nvPr/>
        </p:nvSpPr>
        <p:spPr>
          <a:xfrm>
            <a:off x="5136232" y="3585358"/>
            <a:ext cx="23928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Морозова Оксана Геннадьевна</a:t>
            </a:r>
            <a:endParaRPr lang="x-none" sz="1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9D6FDC-FDEE-BD4F-4A25-B7646B86629F}"/>
              </a:ext>
            </a:extLst>
          </p:cNvPr>
          <p:cNvSpPr txBox="1"/>
          <p:nvPr/>
        </p:nvSpPr>
        <p:spPr>
          <a:xfrm>
            <a:off x="7587300" y="2569077"/>
            <a:ext cx="134698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ra_svet@volganet.ru</a:t>
            </a:r>
            <a:endParaRPr lang="x-none" sz="9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544495" y="6551373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 dirty="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BE730-B9BF-0EDA-B593-7036A8E9AAB2}"/>
              </a:ext>
            </a:extLst>
          </p:cNvPr>
          <p:cNvSpPr txBox="1"/>
          <p:nvPr/>
        </p:nvSpPr>
        <p:spPr>
          <a:xfrm>
            <a:off x="5142331" y="4716765"/>
            <a:ext cx="23928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Полетаева Александра</a:t>
            </a:r>
          </a:p>
          <a:p>
            <a:r>
              <a:rPr lang="ru-RU" sz="1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Андреевна</a:t>
            </a:r>
            <a:endParaRPr lang="x-none" sz="1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DFBFF7-CBA3-E463-DABC-FA3D61893762}"/>
              </a:ext>
            </a:extLst>
          </p:cNvPr>
          <p:cNvSpPr txBox="1"/>
          <p:nvPr/>
        </p:nvSpPr>
        <p:spPr>
          <a:xfrm>
            <a:off x="5157589" y="5269517"/>
            <a:ext cx="263144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начальника отдела экономики,                       развития предпринимательства                                 и защиты прав потребителей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Телефонная трубка со сплошной заливкой">
            <a:extLst>
              <a:ext uri="{FF2B5EF4-FFF2-40B4-BE49-F238E27FC236}">
                <a16:creationId xmlns:a16="http://schemas.microsoft.com/office/drawing/2014/main" id="{4543A0FE-DFF1-5913-239A-0DBD22DA7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1146" y="4724488"/>
            <a:ext cx="166154" cy="18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1E273D-9C93-C541-147F-4AA8E8FAAEA0}"/>
              </a:ext>
            </a:extLst>
          </p:cNvPr>
          <p:cNvSpPr txBox="1"/>
          <p:nvPr/>
        </p:nvSpPr>
        <p:spPr>
          <a:xfrm>
            <a:off x="7750090" y="4706602"/>
            <a:ext cx="129138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(84477) 6-17-58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708EB8-ABCA-BF2B-81D0-441E2816BAE7}"/>
              </a:ext>
            </a:extLst>
          </p:cNvPr>
          <p:cNvSpPr txBox="1"/>
          <p:nvPr/>
        </p:nvSpPr>
        <p:spPr>
          <a:xfrm>
            <a:off x="7804025" y="4974769"/>
            <a:ext cx="14634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econom@svyar.ru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Конверт со сплошной заливкой">
            <a:extLst>
              <a:ext uri="{FF2B5EF4-FFF2-40B4-BE49-F238E27FC236}">
                <a16:creationId xmlns:a16="http://schemas.microsoft.com/office/drawing/2014/main" id="{A6F14A12-A33E-70A5-2989-BCB6E3537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0871" y="4958739"/>
            <a:ext cx="166154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7520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919529-70E4-6982-7E60-44F76CB7E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x-non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7DFA08-35CB-8BC2-98DF-E98149B4DF96}"/>
              </a:ext>
            </a:extLst>
          </p:cNvPr>
          <p:cNvSpPr txBox="1"/>
          <p:nvPr/>
        </p:nvSpPr>
        <p:spPr>
          <a:xfrm>
            <a:off x="544495" y="6551373"/>
            <a:ext cx="67549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/>
            <a:r>
              <a:rPr lang="x-none" sz="800" dirty="0">
                <a:solidFill>
                  <a:prstClr val="black"/>
                </a:solidFill>
                <a:latin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</a:rPr>
              <a:t>СВЕТЛОЯРСКОГО МУНИЦИПАЛЬНОГО РАЙОНА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6881A4-A381-E110-F2C9-245AA1FF9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6629"/>
            <a:ext cx="8640960" cy="60027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3B2B1C-E976-6960-C19E-FB39215A8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836712"/>
            <a:ext cx="1872208" cy="196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4507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1685</Words>
  <Application>Microsoft Office PowerPoint</Application>
  <PresentationFormat>Экран (4:3)</PresentationFormat>
  <Paragraphs>435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2_Тема Office</vt:lpstr>
      <vt:lpstr>3_Тема Office</vt:lpstr>
      <vt:lpstr>4_Тема Office</vt:lpstr>
      <vt:lpstr>Волгоградская область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- льготные условия внесения арендной платы за пользование имуществом, включенным в перечень муниципального имущества, предназначенного для передачи во владение и (или) в пользование субъектам малого и среднего предпринимательства, организациям, образующим инфраструктуру поддержки субъектов малого и среднего предпринимательства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Волгоградская область </dc:title>
  <dc:creator>Пользователь</dc:creator>
  <cp:lastModifiedBy>Пользователь</cp:lastModifiedBy>
  <cp:revision>227</cp:revision>
  <dcterms:created xsi:type="dcterms:W3CDTF">2024-05-07T11:07:45Z</dcterms:created>
  <dcterms:modified xsi:type="dcterms:W3CDTF">2026-02-18T12:53:18Z</dcterms:modified>
</cp:coreProperties>
</file>